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7.xml" ContentType="application/vnd.openxmlformats-officedocument.themeOverr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theme/themeOverride8.xml" ContentType="application/vnd.openxmlformats-officedocument.themeOverr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theme/themeOverride9.xml" ContentType="application/vnd.openxmlformats-officedocument.themeOverr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theme/themeOverride10.xml" ContentType="application/vnd.openxmlformats-officedocument.themeOverrid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charts/chart12.xml" ContentType="application/vnd.openxmlformats-officedocument.drawingml.chart+xml"/>
  <Override PartName="/ppt/charts/style12.xml" ContentType="application/vnd.ms-office.chartstyle+xml"/>
  <Override PartName="/ppt/charts/colors12.xml" ContentType="application/vnd.ms-office.chartcolorstyle+xml"/>
  <Override PartName="/ppt/theme/themeOverride11.xml" ContentType="application/vnd.openxmlformats-officedocument.themeOverride+xml"/>
  <Override PartName="/ppt/charts/chart13.xml" ContentType="application/vnd.openxmlformats-officedocument.drawingml.chart+xml"/>
  <Override PartName="/ppt/charts/style13.xml" ContentType="application/vnd.ms-office.chartstyle+xml"/>
  <Override PartName="/ppt/charts/colors13.xml" ContentType="application/vnd.ms-office.chartcolorstyle+xml"/>
  <Override PartName="/ppt/charts/chart14.xml" ContentType="application/vnd.openxmlformats-officedocument.drawingml.chart+xml"/>
  <Override PartName="/ppt/charts/style14.xml" ContentType="application/vnd.ms-office.chartstyle+xml"/>
  <Override PartName="/ppt/charts/colors14.xml" ContentType="application/vnd.ms-office.chartcolorstyl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12190413" cy="7021513"/>
  <p:notesSz cx="6858000" cy="9144000"/>
  <p:defaultTextStyle>
    <a:defPPr>
      <a:defRPr lang="cs-CZ"/>
    </a:defPPr>
    <a:lvl1pPr marL="0" algn="l" defTabSz="1229502" rtl="0" eaLnBrk="1" latinLnBrk="0" hangingPunct="1">
      <a:defRPr sz="2400" kern="1200">
        <a:solidFill>
          <a:schemeClr val="tx1"/>
        </a:solidFill>
        <a:latin typeface="+mn-lt"/>
        <a:ea typeface="+mn-ea"/>
        <a:cs typeface="+mn-cs"/>
      </a:defRPr>
    </a:lvl1pPr>
    <a:lvl2pPr marL="614751" algn="l" defTabSz="1229502" rtl="0" eaLnBrk="1" latinLnBrk="0" hangingPunct="1">
      <a:defRPr sz="2400" kern="1200">
        <a:solidFill>
          <a:schemeClr val="tx1"/>
        </a:solidFill>
        <a:latin typeface="+mn-lt"/>
        <a:ea typeface="+mn-ea"/>
        <a:cs typeface="+mn-cs"/>
      </a:defRPr>
    </a:lvl2pPr>
    <a:lvl3pPr marL="1229502" algn="l" defTabSz="1229502" rtl="0" eaLnBrk="1" latinLnBrk="0" hangingPunct="1">
      <a:defRPr sz="2400" kern="1200">
        <a:solidFill>
          <a:schemeClr val="tx1"/>
        </a:solidFill>
        <a:latin typeface="+mn-lt"/>
        <a:ea typeface="+mn-ea"/>
        <a:cs typeface="+mn-cs"/>
      </a:defRPr>
    </a:lvl3pPr>
    <a:lvl4pPr marL="1844253" algn="l" defTabSz="1229502" rtl="0" eaLnBrk="1" latinLnBrk="0" hangingPunct="1">
      <a:defRPr sz="2400" kern="1200">
        <a:solidFill>
          <a:schemeClr val="tx1"/>
        </a:solidFill>
        <a:latin typeface="+mn-lt"/>
        <a:ea typeface="+mn-ea"/>
        <a:cs typeface="+mn-cs"/>
      </a:defRPr>
    </a:lvl4pPr>
    <a:lvl5pPr marL="2459004" algn="l" defTabSz="1229502" rtl="0" eaLnBrk="1" latinLnBrk="0" hangingPunct="1">
      <a:defRPr sz="2400" kern="1200">
        <a:solidFill>
          <a:schemeClr val="tx1"/>
        </a:solidFill>
        <a:latin typeface="+mn-lt"/>
        <a:ea typeface="+mn-ea"/>
        <a:cs typeface="+mn-cs"/>
      </a:defRPr>
    </a:lvl5pPr>
    <a:lvl6pPr marL="3073756" algn="l" defTabSz="1229502" rtl="0" eaLnBrk="1" latinLnBrk="0" hangingPunct="1">
      <a:defRPr sz="2400" kern="1200">
        <a:solidFill>
          <a:schemeClr val="tx1"/>
        </a:solidFill>
        <a:latin typeface="+mn-lt"/>
        <a:ea typeface="+mn-ea"/>
        <a:cs typeface="+mn-cs"/>
      </a:defRPr>
    </a:lvl6pPr>
    <a:lvl7pPr marL="3688507" algn="l" defTabSz="1229502" rtl="0" eaLnBrk="1" latinLnBrk="0" hangingPunct="1">
      <a:defRPr sz="2400" kern="1200">
        <a:solidFill>
          <a:schemeClr val="tx1"/>
        </a:solidFill>
        <a:latin typeface="+mn-lt"/>
        <a:ea typeface="+mn-ea"/>
        <a:cs typeface="+mn-cs"/>
      </a:defRPr>
    </a:lvl7pPr>
    <a:lvl8pPr marL="4303258" algn="l" defTabSz="1229502" rtl="0" eaLnBrk="1" latinLnBrk="0" hangingPunct="1">
      <a:defRPr sz="2400" kern="1200">
        <a:solidFill>
          <a:schemeClr val="tx1"/>
        </a:solidFill>
        <a:latin typeface="+mn-lt"/>
        <a:ea typeface="+mn-ea"/>
        <a:cs typeface="+mn-cs"/>
      </a:defRPr>
    </a:lvl8pPr>
    <a:lvl9pPr marL="4918009" algn="l" defTabSz="1229502"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57">
          <p15:clr>
            <a:srgbClr val="A4A3A4"/>
          </p15:clr>
        </p15:guide>
        <p15:guide id="2" pos="66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4E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821" autoAdjust="0"/>
  </p:normalViewPr>
  <p:slideViewPr>
    <p:cSldViewPr>
      <p:cViewPr varScale="1">
        <p:scale>
          <a:sx n="121" d="100"/>
          <a:sy n="121" d="100"/>
        </p:scale>
        <p:origin x="114" y="174"/>
      </p:cViewPr>
      <p:guideLst>
        <p:guide orient="horz" pos="1757"/>
        <p:guide pos="664"/>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oleObject" Target="Book1" TargetMode="External"/></Relationships>
</file>

<file path=ppt/charts/_rels/chart10.xml.rels><?xml version="1.0" encoding="UTF-8" standalone="yes"?>
<Relationships xmlns="http://schemas.openxmlformats.org/package/2006/relationships"><Relationship Id="rId3" Type="http://schemas.openxmlformats.org/officeDocument/2006/relationships/themeOverride" Target="../theme/themeOverride10.xml"/><Relationship Id="rId2" Type="http://schemas.microsoft.com/office/2011/relationships/chartColorStyle" Target="colors10.xml"/><Relationship Id="rId1" Type="http://schemas.microsoft.com/office/2011/relationships/chartStyle" Target="style10.xml"/><Relationship Id="rId4" Type="http://schemas.openxmlformats.org/officeDocument/2006/relationships/oleObject" Target="../embeddings/oleObject1.bin"/></Relationships>
</file>

<file path=ppt/charts/_rels/chart1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1.xml"/><Relationship Id="rId1" Type="http://schemas.microsoft.com/office/2011/relationships/chartStyle" Target="style11.xml"/></Relationships>
</file>

<file path=ppt/charts/_rels/chart12.xml.rels><?xml version="1.0" encoding="UTF-8" standalone="yes"?>
<Relationships xmlns="http://schemas.openxmlformats.org/package/2006/relationships"><Relationship Id="rId3" Type="http://schemas.openxmlformats.org/officeDocument/2006/relationships/themeOverride" Target="../theme/themeOverride11.xml"/><Relationship Id="rId2" Type="http://schemas.microsoft.com/office/2011/relationships/chartColorStyle" Target="colors12.xml"/><Relationship Id="rId1" Type="http://schemas.microsoft.com/office/2011/relationships/chartStyle" Target="style12.xml"/><Relationship Id="rId4" Type="http://schemas.openxmlformats.org/officeDocument/2006/relationships/oleObject" Target="../embeddings/oleObject2.bin"/></Relationships>
</file>

<file path=ppt/charts/_rels/chart13.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3.xml"/><Relationship Id="rId1" Type="http://schemas.microsoft.com/office/2011/relationships/chartStyle" Target="style13.xml"/></Relationships>
</file>

<file path=ppt/charts/_rels/chart14.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4.xml"/><Relationship Id="rId1" Type="http://schemas.microsoft.com/office/2011/relationships/chartStyle" Target="style14.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Book1"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Book1"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Book1"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E:\Projects\2018%20IMZ\presentation_graph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E:\Projects\2018%20IMZ\presentation_graph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7.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E:\Projects\2018%20IMZ\presentation_graphs.xlsx" TargetMode="External"/></Relationships>
</file>

<file path=ppt/charts/_rels/chart8.xml.rels><?xml version="1.0" encoding="UTF-8" standalone="yes"?>
<Relationships xmlns="http://schemas.openxmlformats.org/package/2006/relationships"><Relationship Id="rId3" Type="http://schemas.openxmlformats.org/officeDocument/2006/relationships/themeOverride" Target="../theme/themeOverride8.xml"/><Relationship Id="rId2" Type="http://schemas.microsoft.com/office/2011/relationships/chartColorStyle" Target="colors8.xml"/><Relationship Id="rId1" Type="http://schemas.microsoft.com/office/2011/relationships/chartStyle" Target="style8.xml"/><Relationship Id="rId4" Type="http://schemas.openxmlformats.org/officeDocument/2006/relationships/oleObject" Target="file:///E:\Projects\2018%20IMZ\presentation_graphs.xlsx" TargetMode="External"/></Relationships>
</file>

<file path=ppt/charts/_rels/chart9.xml.rels><?xml version="1.0" encoding="UTF-8" standalone="yes"?>
<Relationships xmlns="http://schemas.openxmlformats.org/package/2006/relationships"><Relationship Id="rId3" Type="http://schemas.openxmlformats.org/officeDocument/2006/relationships/themeOverride" Target="../theme/themeOverride9.xml"/><Relationship Id="rId2" Type="http://schemas.microsoft.com/office/2011/relationships/chartColorStyle" Target="colors9.xml"/><Relationship Id="rId1" Type="http://schemas.microsoft.com/office/2011/relationships/chartStyle" Target="style9.xml"/><Relationship Id="rId4" Type="http://schemas.openxmlformats.org/officeDocument/2006/relationships/oleObject" Target="file:///E:\Projects\2018%20IMZ\presentation_graph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1.0075668932889307E-2"/>
          <c:y val="5.0925925925925923E-2"/>
          <c:w val="0.96778714325375148"/>
          <c:h val="0.80748505395158943"/>
        </c:manualLayout>
      </c:layout>
      <c:lineChart>
        <c:grouping val="standard"/>
        <c:varyColors val="0"/>
        <c:ser>
          <c:idx val="0"/>
          <c:order val="0"/>
          <c:tx>
            <c:strRef>
              <c:f>Sheet2!$A$25</c:f>
              <c:strCache>
                <c:ptCount val="1"/>
                <c:pt idx="0">
                  <c:v>ЕС</c:v>
                </c:pt>
              </c:strCache>
            </c:strRef>
          </c:tx>
          <c:spPr>
            <a:ln w="28575" cap="rnd">
              <a:solidFill>
                <a:schemeClr val="accent3"/>
              </a:solidFill>
              <a:round/>
            </a:ln>
            <a:effectLst/>
          </c:spPr>
          <c:marker>
            <c:symbol val="none"/>
          </c:marker>
          <c:dLbls>
            <c:dLbl>
              <c:idx val="2"/>
              <c:delete val="1"/>
              <c:extLst>
                <c:ext xmlns:c15="http://schemas.microsoft.com/office/drawing/2012/chart" uri="{CE6537A1-D6FC-4f65-9D91-7224C49458BB}"/>
                <c:ext xmlns:c16="http://schemas.microsoft.com/office/drawing/2014/chart" uri="{C3380CC4-5D6E-409C-BE32-E72D297353CC}">
                  <c16:uniqueId val="{00000000-EEA7-47BD-8844-0DDC071D3398}"/>
                </c:ext>
              </c:extLst>
            </c:dLbl>
            <c:dLbl>
              <c:idx val="6"/>
              <c:delete val="1"/>
              <c:extLst>
                <c:ext xmlns:c15="http://schemas.microsoft.com/office/drawing/2012/chart" uri="{CE6537A1-D6FC-4f65-9D91-7224C49458BB}"/>
                <c:ext xmlns:c16="http://schemas.microsoft.com/office/drawing/2014/chart" uri="{C3380CC4-5D6E-409C-BE32-E72D297353CC}">
                  <c16:uniqueId val="{00000001-EEA7-47BD-8844-0DDC071D3398}"/>
                </c:ext>
              </c:extLst>
            </c:dLbl>
            <c:dLbl>
              <c:idx val="7"/>
              <c:delete val="1"/>
              <c:extLst>
                <c:ext xmlns:c15="http://schemas.microsoft.com/office/drawing/2012/chart" uri="{CE6537A1-D6FC-4f65-9D91-7224C49458BB}"/>
                <c:ext xmlns:c16="http://schemas.microsoft.com/office/drawing/2014/chart" uri="{C3380CC4-5D6E-409C-BE32-E72D297353CC}">
                  <c16:uniqueId val="{00000002-EEA7-47BD-8844-0DDC071D3398}"/>
                </c:ext>
              </c:extLst>
            </c:dLbl>
            <c:dLbl>
              <c:idx val="8"/>
              <c:delete val="1"/>
              <c:extLst>
                <c:ext xmlns:c15="http://schemas.microsoft.com/office/drawing/2012/chart" uri="{CE6537A1-D6FC-4f65-9D91-7224C49458BB}"/>
                <c:ext xmlns:c16="http://schemas.microsoft.com/office/drawing/2014/chart" uri="{C3380CC4-5D6E-409C-BE32-E72D297353CC}">
                  <c16:uniqueId val="{00000003-EEA7-47BD-8844-0DDC071D3398}"/>
                </c:ext>
              </c:extLst>
            </c:dLbl>
            <c:spPr>
              <a:noFill/>
              <a:ln>
                <a:noFill/>
              </a:ln>
              <a:effectLst/>
            </c:spPr>
            <c:txPr>
              <a:bodyPr rot="0" spcFirstLastPara="1" vertOverflow="ellipsis" vert="horz" wrap="square" lIns="38100" tIns="19050" rIns="38100" bIns="19050" anchor="ctr" anchorCtr="1">
                <a:spAutoFit/>
              </a:bodyPr>
              <a:lstStyle/>
              <a:p>
                <a:pPr>
                  <a:defRPr sz="1100" b="1" i="0" u="none" strike="noStrike" kern="1200" baseline="0">
                    <a:solidFill>
                      <a:schemeClr val="accent4"/>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Sheet2!$B$24:$K$24</c:f>
              <c:strCache>
                <c:ptCount val="10"/>
                <c:pt idx="0">
                  <c:v>2008</c:v>
                </c:pt>
                <c:pt idx="1">
                  <c:v>2009</c:v>
                </c:pt>
                <c:pt idx="2">
                  <c:v>2010</c:v>
                </c:pt>
                <c:pt idx="3">
                  <c:v>2011</c:v>
                </c:pt>
                <c:pt idx="4">
                  <c:v>2012</c:v>
                </c:pt>
                <c:pt idx="5">
                  <c:v>2013</c:v>
                </c:pt>
                <c:pt idx="6">
                  <c:v>2014</c:v>
                </c:pt>
                <c:pt idx="7">
                  <c:v>2015</c:v>
                </c:pt>
                <c:pt idx="8">
                  <c:v>2016</c:v>
                </c:pt>
                <c:pt idx="9">
                  <c:v>2017</c:v>
                </c:pt>
              </c:strCache>
            </c:strRef>
          </c:cat>
          <c:val>
            <c:numRef>
              <c:f>Sheet2!$B$25:$K$25</c:f>
              <c:numCache>
                <c:formatCode>#,##0.0</c:formatCode>
                <c:ptCount val="10"/>
                <c:pt idx="0">
                  <c:v>15.9</c:v>
                </c:pt>
                <c:pt idx="1">
                  <c:v>20.3</c:v>
                </c:pt>
                <c:pt idx="2">
                  <c:v>21.4</c:v>
                </c:pt>
                <c:pt idx="3">
                  <c:v>21.8</c:v>
                </c:pt>
                <c:pt idx="4">
                  <c:v>23.3</c:v>
                </c:pt>
                <c:pt idx="5">
                  <c:v>23.8</c:v>
                </c:pt>
                <c:pt idx="6">
                  <c:v>22.2</c:v>
                </c:pt>
                <c:pt idx="7">
                  <c:v>20.3</c:v>
                </c:pt>
                <c:pt idx="8">
                  <c:v>18.7</c:v>
                </c:pt>
                <c:pt idx="9">
                  <c:v>16.8</c:v>
                </c:pt>
              </c:numCache>
            </c:numRef>
          </c:val>
          <c:smooth val="0"/>
          <c:extLst>
            <c:ext xmlns:c16="http://schemas.microsoft.com/office/drawing/2014/chart" uri="{C3380CC4-5D6E-409C-BE32-E72D297353CC}">
              <c16:uniqueId val="{00000004-EEA7-47BD-8844-0DDC071D3398}"/>
            </c:ext>
          </c:extLst>
        </c:ser>
        <c:ser>
          <c:idx val="1"/>
          <c:order val="1"/>
          <c:tx>
            <c:strRef>
              <c:f>Sheet2!$A$26</c:f>
              <c:strCache>
                <c:ptCount val="1"/>
                <c:pt idx="0">
                  <c:v>България</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Sheet2!$B$24:$K$24</c:f>
              <c:strCache>
                <c:ptCount val="10"/>
                <c:pt idx="0">
                  <c:v>2008</c:v>
                </c:pt>
                <c:pt idx="1">
                  <c:v>2009</c:v>
                </c:pt>
                <c:pt idx="2">
                  <c:v>2010</c:v>
                </c:pt>
                <c:pt idx="3">
                  <c:v>2011</c:v>
                </c:pt>
                <c:pt idx="4">
                  <c:v>2012</c:v>
                </c:pt>
                <c:pt idx="5">
                  <c:v>2013</c:v>
                </c:pt>
                <c:pt idx="6">
                  <c:v>2014</c:v>
                </c:pt>
                <c:pt idx="7">
                  <c:v>2015</c:v>
                </c:pt>
                <c:pt idx="8">
                  <c:v>2016</c:v>
                </c:pt>
                <c:pt idx="9">
                  <c:v>2017</c:v>
                </c:pt>
              </c:strCache>
            </c:strRef>
          </c:cat>
          <c:val>
            <c:numRef>
              <c:f>Sheet2!$B$26:$K$26</c:f>
              <c:numCache>
                <c:formatCode>#,##0.0</c:formatCode>
                <c:ptCount val="10"/>
                <c:pt idx="0">
                  <c:v>11.9</c:v>
                </c:pt>
                <c:pt idx="1">
                  <c:v>15.1</c:v>
                </c:pt>
                <c:pt idx="2">
                  <c:v>21.9</c:v>
                </c:pt>
                <c:pt idx="3">
                  <c:v>25</c:v>
                </c:pt>
                <c:pt idx="4">
                  <c:v>28.1</c:v>
                </c:pt>
                <c:pt idx="5">
                  <c:v>28.4</c:v>
                </c:pt>
                <c:pt idx="6">
                  <c:v>23.8</c:v>
                </c:pt>
                <c:pt idx="7">
                  <c:v>21.6</c:v>
                </c:pt>
                <c:pt idx="8">
                  <c:v>17.2</c:v>
                </c:pt>
                <c:pt idx="9">
                  <c:v>12.9</c:v>
                </c:pt>
              </c:numCache>
            </c:numRef>
          </c:val>
          <c:smooth val="0"/>
          <c:extLst>
            <c:ext xmlns:c16="http://schemas.microsoft.com/office/drawing/2014/chart" uri="{C3380CC4-5D6E-409C-BE32-E72D297353CC}">
              <c16:uniqueId val="{00000005-EEA7-47BD-8844-0DDC071D3398}"/>
            </c:ext>
          </c:extLst>
        </c:ser>
        <c:dLbls>
          <c:showLegendKey val="0"/>
          <c:showVal val="0"/>
          <c:showCatName val="0"/>
          <c:showSerName val="0"/>
          <c:showPercent val="0"/>
          <c:showBubbleSize val="0"/>
        </c:dLbls>
        <c:smooth val="0"/>
        <c:axId val="40154240"/>
        <c:axId val="40155776"/>
      </c:lineChart>
      <c:catAx>
        <c:axId val="40154240"/>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bg-BG"/>
          </a:p>
        </c:txPr>
        <c:crossAx val="40155776"/>
        <c:crosses val="autoZero"/>
        <c:auto val="1"/>
        <c:lblAlgn val="ctr"/>
        <c:lblOffset val="100"/>
        <c:noMultiLvlLbl val="0"/>
      </c:catAx>
      <c:valAx>
        <c:axId val="40155776"/>
        <c:scaling>
          <c:orientation val="minMax"/>
        </c:scaling>
        <c:delete val="1"/>
        <c:axPos val="l"/>
        <c:numFmt formatCode="#,##0.0" sourceLinked="1"/>
        <c:majorTickMark val="none"/>
        <c:minorTickMark val="none"/>
        <c:tickLblPos val="nextTo"/>
        <c:crossAx val="40154240"/>
        <c:crosses val="autoZero"/>
        <c:crossBetween val="between"/>
      </c:valAx>
      <c:spPr>
        <a:noFill/>
        <a:ln>
          <a:noFill/>
        </a:ln>
        <a:effectLst/>
      </c:spPr>
    </c:plotArea>
    <c:legend>
      <c:legendPos val="b"/>
      <c:layout>
        <c:manualLayout>
          <c:xMode val="edge"/>
          <c:yMode val="edge"/>
          <c:x val="0.33200969906436395"/>
          <c:y val="0.49394811867623262"/>
          <c:w val="0.30823669363701439"/>
          <c:h val="0.39693437893017969"/>
        </c:manualLayout>
      </c:layout>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bg-BG"/>
        </a:p>
      </c:txPr>
    </c:legend>
    <c:plotVisOnly val="1"/>
    <c:dispBlanksAs val="gap"/>
    <c:showDLblsOverMax val="0"/>
  </c:chart>
  <c:spPr>
    <a:noFill/>
    <a:ln>
      <a:noFill/>
    </a:ln>
    <a:effectLst/>
  </c:spPr>
  <c:txPr>
    <a:bodyPr/>
    <a:lstStyle/>
    <a:p>
      <a:pPr>
        <a:defRPr/>
      </a:pPr>
      <a:endParaRPr lang="bg-BG"/>
    </a:p>
  </c:txPr>
  <c:externalData r:id="rId4">
    <c:autoUpdate val="0"/>
  </c:externalData>
  <c:userShapes r:id="rId5"/>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3EC6-449F-BC1F-30F7AB9D94D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3EC6-449F-BC1F-30F7AB9D94D5}"/>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3EC6-449F-BC1F-30F7AB9D94D5}"/>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3EC6-449F-BC1F-30F7AB9D94D5}"/>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3EC6-449F-BC1F-30F7AB9D94D5}"/>
              </c:ext>
            </c:extLst>
          </c:dPt>
          <c:dLbls>
            <c:dLbl>
              <c:idx val="0"/>
              <c:tx>
                <c:rich>
                  <a:bodyPr/>
                  <a:lstStyle/>
                  <a:p>
                    <a:r>
                      <a:rPr lang="en-US"/>
                      <a:t>Activation</a:t>
                    </a:r>
                    <a:r>
                      <a:rPr lang="en-US" baseline="0"/>
                      <a:t> of unanctive young people</a:t>
                    </a:r>
                    <a:r>
                      <a:rPr lang="en-US" baseline="0" dirty="0"/>
                      <a:t>
</a:t>
                    </a:r>
                    <a:fld id="{A279EE50-9A96-4979-BE47-12CA145D032F}"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3EC6-449F-BC1F-30F7AB9D94D5}"/>
                </c:ext>
              </c:extLst>
            </c:dLbl>
            <c:dLbl>
              <c:idx val="1"/>
              <c:layout>
                <c:manualLayout>
                  <c:x val="-4.0286321371903718E-3"/>
                  <c:y val="1.3068073406908355E-2"/>
                </c:manualLayout>
              </c:layout>
              <c:tx>
                <c:rich>
                  <a:bodyPr/>
                  <a:lstStyle/>
                  <a:p>
                    <a:r>
                      <a:rPr lang="en-US" dirty="0"/>
                      <a:t>Vocational</a:t>
                    </a:r>
                    <a:r>
                      <a:rPr lang="en-US" baseline="0" dirty="0"/>
                      <a:t> training
</a:t>
                    </a:r>
                    <a:fld id="{3C942D53-99E2-4A33-84BC-216F81D64D67}"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3EC6-449F-BC1F-30F7AB9D94D5}"/>
                </c:ext>
              </c:extLst>
            </c:dLbl>
            <c:dLbl>
              <c:idx val="2"/>
              <c:tx>
                <c:rich>
                  <a:bodyPr/>
                  <a:lstStyle/>
                  <a:p>
                    <a:r>
                      <a:rPr lang="en-US"/>
                      <a:t>Internship</a:t>
                    </a:r>
                    <a:r>
                      <a:rPr lang="en-US" baseline="0" dirty="0"/>
                      <a:t>
</a:t>
                    </a:r>
                    <a:fld id="{10C446C7-A64D-4182-85A3-BB8EF9981B70}"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3EC6-449F-BC1F-30F7AB9D94D5}"/>
                </c:ext>
              </c:extLst>
            </c:dLbl>
            <c:dLbl>
              <c:idx val="3"/>
              <c:tx>
                <c:rich>
                  <a:bodyPr/>
                  <a:lstStyle/>
                  <a:p>
                    <a:r>
                      <a:rPr lang="en-US" dirty="0"/>
                      <a:t>Subsidized employment</a:t>
                    </a:r>
                    <a:r>
                      <a:rPr lang="en-US" baseline="0" dirty="0"/>
                      <a:t>
</a:t>
                    </a:r>
                    <a:fld id="{205B87D5-A6DB-4FD6-84BA-B21C5BCC5962}"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3EC6-449F-BC1F-30F7AB9D94D5}"/>
                </c:ext>
              </c:extLst>
            </c:dLbl>
            <c:dLbl>
              <c:idx val="4"/>
              <c:tx>
                <c:rich>
                  <a:bodyPr/>
                  <a:lstStyle/>
                  <a:p>
                    <a:r>
                      <a:rPr lang="en-US" dirty="0"/>
                      <a:t>Non-subsidized employment</a:t>
                    </a:r>
                    <a:r>
                      <a:rPr lang="en-US" baseline="0" dirty="0"/>
                      <a:t>
</a:t>
                    </a:r>
                    <a:fld id="{E13C0A07-B6D5-4F6D-9700-51A5882FBE78}"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9-3EC6-449F-BC1F-30F7AB9D94D5}"/>
                </c:ext>
              </c:extLst>
            </c:dLbl>
            <c:numFmt formatCode="0.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dLblPos val="bestFit"/>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Sheet1!$B$31:$B$35</c:f>
              <c:strCache>
                <c:ptCount val="5"/>
                <c:pt idx="0">
                  <c:v>Активиране на неактивни младежи</c:v>
                </c:pt>
                <c:pt idx="1">
                  <c:v>Професионално обучение</c:v>
                </c:pt>
                <c:pt idx="2">
                  <c:v>Стаж</c:v>
                </c:pt>
                <c:pt idx="3">
                  <c:v>Субсидирана заетост</c:v>
                </c:pt>
                <c:pt idx="4">
                  <c:v>Несубсидирана заетост</c:v>
                </c:pt>
              </c:strCache>
            </c:strRef>
          </c:cat>
          <c:val>
            <c:numRef>
              <c:f>Sheet1!$G$31:$G$35</c:f>
              <c:numCache>
                <c:formatCode>General</c:formatCode>
                <c:ptCount val="5"/>
                <c:pt idx="0">
                  <c:v>9490</c:v>
                </c:pt>
                <c:pt idx="1">
                  <c:v>8813</c:v>
                </c:pt>
                <c:pt idx="2">
                  <c:v>18963</c:v>
                </c:pt>
                <c:pt idx="3">
                  <c:v>26509</c:v>
                </c:pt>
                <c:pt idx="4">
                  <c:v>516</c:v>
                </c:pt>
              </c:numCache>
            </c:numRef>
          </c:val>
          <c:extLst>
            <c:ext xmlns:c16="http://schemas.microsoft.com/office/drawing/2014/chart" uri="{C3380CC4-5D6E-409C-BE32-E72D297353CC}">
              <c16:uniqueId val="{0000000A-3EC6-449F-BC1F-30F7AB9D94D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4">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46267342510434922"/>
          <c:y val="2.7630701922677546E-2"/>
          <c:w val="0.52561037660993937"/>
          <c:h val="0.94473859615464495"/>
        </c:manualLayout>
      </c:layout>
      <c:barChart>
        <c:barDir val="bar"/>
        <c:grouping val="stacked"/>
        <c:varyColors val="0"/>
        <c:ser>
          <c:idx val="0"/>
          <c:order val="0"/>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Sheet1!$A$1:$A$12</c:f>
              <c:strCache>
                <c:ptCount val="12"/>
                <c:pt idx="0">
                  <c:v>I had the chance to acquire profession</c:v>
                </c:pt>
                <c:pt idx="1">
                  <c:v>The training I attended was complementary to what I learned in secondary education</c:v>
                </c:pt>
                <c:pt idx="2">
                  <c:v>I found a job related to my proffesion</c:v>
                </c:pt>
                <c:pt idx="3">
                  <c:v>I found a job with different employer after the end of the project</c:v>
                </c:pt>
                <c:pt idx="4">
                  <c:v>I found a job, although it is not related to my proffesion</c:v>
                </c:pt>
                <c:pt idx="5">
                  <c:v>The training I attended was complementary to what I had learned at the university</c:v>
                </c:pt>
                <c:pt idx="6">
                  <c:v>I feel more prepared and independent </c:v>
                </c:pt>
                <c:pt idx="7">
                  <c:v>I increased my selfconfidence, I feel confident</c:v>
                </c:pt>
                <c:pt idx="8">
                  <c:v>I received an offer for permenent work in the firm, I was hired during the program</c:v>
                </c:pt>
                <c:pt idx="9">
                  <c:v>I had the opportunity for intership/ job in the field, I graduted in</c:v>
                </c:pt>
                <c:pt idx="10">
                  <c:v>I acquired experience that will give me advantage when I apply for work in the future</c:v>
                </c:pt>
                <c:pt idx="11">
                  <c:v>I learned many useful things</c:v>
                </c:pt>
              </c:strCache>
            </c:strRef>
          </c:cat>
          <c:val>
            <c:numRef>
              <c:f>Sheet1!$B$1:$B$12</c:f>
              <c:numCache>
                <c:formatCode>0%</c:formatCode>
                <c:ptCount val="12"/>
                <c:pt idx="0">
                  <c:v>7.0000000000000007E-2</c:v>
                </c:pt>
                <c:pt idx="1">
                  <c:v>7.0000000000000007E-2</c:v>
                </c:pt>
                <c:pt idx="2">
                  <c:v>7.0000000000000007E-2</c:v>
                </c:pt>
                <c:pt idx="3">
                  <c:v>0.1</c:v>
                </c:pt>
                <c:pt idx="4">
                  <c:v>0.11</c:v>
                </c:pt>
                <c:pt idx="5">
                  <c:v>0.12</c:v>
                </c:pt>
                <c:pt idx="6">
                  <c:v>0.19</c:v>
                </c:pt>
                <c:pt idx="7">
                  <c:v>0.24</c:v>
                </c:pt>
                <c:pt idx="8">
                  <c:v>0.28000000000000003</c:v>
                </c:pt>
                <c:pt idx="9">
                  <c:v>0.35</c:v>
                </c:pt>
                <c:pt idx="10">
                  <c:v>0.39</c:v>
                </c:pt>
                <c:pt idx="11">
                  <c:v>0.41</c:v>
                </c:pt>
              </c:numCache>
            </c:numRef>
          </c:val>
          <c:extLst>
            <c:ext xmlns:c16="http://schemas.microsoft.com/office/drawing/2014/chart" uri="{C3380CC4-5D6E-409C-BE32-E72D297353CC}">
              <c16:uniqueId val="{00000000-5EC3-49EF-B251-81AFFF9DFF9F}"/>
            </c:ext>
          </c:extLst>
        </c:ser>
        <c:dLbls>
          <c:showLegendKey val="0"/>
          <c:showVal val="0"/>
          <c:showCatName val="0"/>
          <c:showSerName val="0"/>
          <c:showPercent val="0"/>
          <c:showBubbleSize val="0"/>
        </c:dLbls>
        <c:gapWidth val="150"/>
        <c:overlap val="100"/>
        <c:axId val="80277888"/>
        <c:axId val="80279424"/>
      </c:barChart>
      <c:catAx>
        <c:axId val="8027788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bg-BG"/>
          </a:p>
        </c:txPr>
        <c:crossAx val="80279424"/>
        <c:crosses val="autoZero"/>
        <c:auto val="1"/>
        <c:lblAlgn val="ctr"/>
        <c:lblOffset val="100"/>
        <c:noMultiLvlLbl val="0"/>
      </c:catAx>
      <c:valAx>
        <c:axId val="80279424"/>
        <c:scaling>
          <c:orientation val="minMax"/>
        </c:scaling>
        <c:delete val="1"/>
        <c:axPos val="b"/>
        <c:numFmt formatCode="0%" sourceLinked="1"/>
        <c:majorTickMark val="none"/>
        <c:minorTickMark val="none"/>
        <c:tickLblPos val="nextTo"/>
        <c:crossAx val="8027788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3">
    <c:autoUpdate val="0"/>
  </c:externalData>
</c:chartSpace>
</file>

<file path=ppt/charts/chart1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800" b="1" i="0" u="none" strike="noStrike" kern="1200" baseline="0">
                <a:solidFill>
                  <a:srgbClr val="C00000"/>
                </a:solidFill>
                <a:latin typeface="+mn-lt"/>
                <a:ea typeface="+mn-ea"/>
                <a:cs typeface="+mn-cs"/>
              </a:defRPr>
            </a:pPr>
            <a:r>
              <a:rPr lang="en-US" sz="1800" dirty="0">
                <a:solidFill>
                  <a:srgbClr val="C00000"/>
                </a:solidFill>
              </a:rPr>
              <a:t>Were you satisfied with the internship / work placement you were on during you participation</a:t>
            </a:r>
            <a:r>
              <a:rPr lang="en-US" sz="1800" baseline="0" dirty="0">
                <a:solidFill>
                  <a:srgbClr val="C00000"/>
                </a:solidFill>
              </a:rPr>
              <a:t> in the program</a:t>
            </a:r>
            <a:r>
              <a:rPr lang="en-US" sz="1800" dirty="0">
                <a:solidFill>
                  <a:srgbClr val="C00000"/>
                </a:solidFill>
              </a:rPr>
              <a:t>?</a:t>
            </a:r>
            <a:endParaRPr lang="en-GB" sz="1800" dirty="0">
              <a:solidFill>
                <a:srgbClr val="C00000"/>
              </a:solidFill>
            </a:endParaRPr>
          </a:p>
        </c:rich>
      </c:tx>
      <c:layout>
        <c:manualLayout>
          <c:xMode val="edge"/>
          <c:yMode val="edge"/>
          <c:x val="0.12100313372462278"/>
          <c:y val="5.0032992863843828E-2"/>
        </c:manualLayout>
      </c:layout>
      <c:overlay val="0"/>
      <c:spPr>
        <a:noFill/>
        <a:ln>
          <a:noFill/>
        </a:ln>
        <a:effectLst/>
      </c:spPr>
      <c:txPr>
        <a:bodyPr rot="0" spcFirstLastPara="1" vertOverflow="ellipsis" vert="horz" wrap="square" anchor="ctr" anchorCtr="1"/>
        <a:lstStyle/>
        <a:p>
          <a:pPr>
            <a:defRPr sz="1800" b="1" i="0" u="none" strike="noStrike" kern="1200" baseline="0">
              <a:solidFill>
                <a:srgbClr val="C00000"/>
              </a:solidFill>
              <a:latin typeface="+mn-lt"/>
              <a:ea typeface="+mn-ea"/>
              <a:cs typeface="+mn-cs"/>
            </a:defRPr>
          </a:pPr>
          <a:endParaRPr lang="bg-BG"/>
        </a:p>
      </c:txPr>
    </c:title>
    <c:autoTitleDeleted val="0"/>
    <c:plotArea>
      <c:layout/>
      <c:pieChart>
        <c:varyColors val="1"/>
        <c:ser>
          <c:idx val="0"/>
          <c:order val="0"/>
          <c:dPt>
            <c:idx val="0"/>
            <c:bubble3D val="0"/>
            <c:spPr>
              <a:solidFill>
                <a:schemeClr val="accent4"/>
              </a:solidFill>
              <a:ln>
                <a:noFill/>
              </a:ln>
              <a:effectLst/>
            </c:spPr>
            <c:extLst>
              <c:ext xmlns:c16="http://schemas.microsoft.com/office/drawing/2014/chart" uri="{C3380CC4-5D6E-409C-BE32-E72D297353CC}">
                <c16:uniqueId val="{00000001-4642-43BB-9717-8BECFA8FAFC4}"/>
              </c:ext>
            </c:extLst>
          </c:dPt>
          <c:dPt>
            <c:idx val="1"/>
            <c:bubble3D val="0"/>
            <c:spPr>
              <a:solidFill>
                <a:schemeClr val="accent4">
                  <a:lumMod val="40000"/>
                  <a:lumOff val="60000"/>
                </a:schemeClr>
              </a:solidFill>
              <a:ln>
                <a:noFill/>
              </a:ln>
              <a:effectLst/>
            </c:spPr>
            <c:extLst>
              <c:ext xmlns:c16="http://schemas.microsoft.com/office/drawing/2014/chart" uri="{C3380CC4-5D6E-409C-BE32-E72D297353CC}">
                <c16:uniqueId val="{00000003-4642-43BB-9717-8BECFA8FAFC4}"/>
              </c:ext>
            </c:extLst>
          </c:dPt>
          <c:dPt>
            <c:idx val="2"/>
            <c:bubble3D val="0"/>
            <c:spPr>
              <a:solidFill>
                <a:schemeClr val="accent4">
                  <a:lumMod val="20000"/>
                  <a:lumOff val="80000"/>
                </a:schemeClr>
              </a:solidFill>
              <a:ln>
                <a:noFill/>
              </a:ln>
              <a:effectLst/>
            </c:spPr>
            <c:extLst>
              <c:ext xmlns:c16="http://schemas.microsoft.com/office/drawing/2014/chart" uri="{C3380CC4-5D6E-409C-BE32-E72D297353CC}">
                <c16:uniqueId val="{00000005-4642-43BB-9717-8BECFA8FAFC4}"/>
              </c:ext>
            </c:extLst>
          </c:dPt>
          <c:dLbls>
            <c:dLbl>
              <c:idx val="0"/>
              <c:tx>
                <c:rich>
                  <a:bodyPr/>
                  <a:lstStyle/>
                  <a:p>
                    <a:r>
                      <a:rPr lang="en-US" dirty="0"/>
                      <a:t>Yes, completely</a:t>
                    </a:r>
                    <a:r>
                      <a:rPr lang="en-US" baseline="0" dirty="0"/>
                      <a:t>
</a:t>
                    </a:r>
                    <a:fld id="{AF4B6B1E-D857-4CD8-97C7-B0BB2A03C134}"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4642-43BB-9717-8BECFA8FAFC4}"/>
                </c:ext>
              </c:extLst>
            </c:dLbl>
            <c:dLbl>
              <c:idx val="1"/>
              <c:tx>
                <c:rich>
                  <a:bodyPr/>
                  <a:lstStyle/>
                  <a:p>
                    <a:r>
                      <a:rPr lang="en-US" dirty="0"/>
                      <a:t>Partly</a:t>
                    </a:r>
                    <a:r>
                      <a:rPr lang="en-US" baseline="0" dirty="0"/>
                      <a:t>
</a:t>
                    </a:r>
                    <a:fld id="{BBB645AB-ACAC-42D4-BE18-5C1DE4AE36E1}"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4642-43BB-9717-8BECFA8FAFC4}"/>
                </c:ext>
              </c:extLst>
            </c:dLbl>
            <c:dLbl>
              <c:idx val="2"/>
              <c:tx>
                <c:rich>
                  <a:bodyPr/>
                  <a:lstStyle/>
                  <a:p>
                    <a:r>
                      <a:rPr lang="en-US"/>
                      <a:t>No</a:t>
                    </a:r>
                    <a:r>
                      <a:rPr lang="en-US" baseline="0" dirty="0"/>
                      <a:t>
</a:t>
                    </a:r>
                    <a:fld id="{AF9D5DF2-5E29-4500-AEF0-CB3794CCB7D8}"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4642-43BB-9717-8BECFA8FAFC4}"/>
                </c:ext>
              </c:extLst>
            </c:dLbl>
            <c:numFmt formatCode="0%" sourceLinked="0"/>
            <c:spPr>
              <a:noFill/>
              <a:ln>
                <a:noFill/>
              </a:ln>
              <a:effectLst/>
            </c:spPr>
            <c:txPr>
              <a:bodyPr rot="0" spcFirstLastPara="1" vertOverflow="ellipsis" vert="horz" wrap="square" anchor="ctr" anchorCtr="1"/>
              <a:lstStyle/>
              <a:p>
                <a:pPr>
                  <a:defRPr sz="1600" b="0" i="0" u="none" strike="noStrike" kern="1200" baseline="0">
                    <a:solidFill>
                      <a:schemeClr val="tx1"/>
                    </a:solidFill>
                    <a:latin typeface="+mn-lt"/>
                    <a:ea typeface="+mn-ea"/>
                    <a:cs typeface="+mn-cs"/>
                  </a:defRPr>
                </a:pPr>
                <a:endParaRPr lang="bg-BG"/>
              </a:p>
            </c:txPr>
            <c:showLegendKey val="0"/>
            <c:showVal val="1"/>
            <c:showCatName val="1"/>
            <c:showSerName val="0"/>
            <c:showPercent val="0"/>
            <c:showBubbleSize val="0"/>
            <c:separator>
</c:separator>
            <c:showLeaderLines val="1"/>
            <c:leaderLines>
              <c:spPr>
                <a:ln w="12700" cap="rnd" cmpd="sng" algn="ctr">
                  <a:solidFill>
                    <a:schemeClr val="tx1"/>
                  </a:solidFill>
                  <a:prstDash val="solid"/>
                  <a:round/>
                </a:ln>
                <a:effectLst/>
              </c:spPr>
            </c:leaderLines>
            <c:extLst>
              <c:ext xmlns:c15="http://schemas.microsoft.com/office/drawing/2012/chart" uri="{CE6537A1-D6FC-4f65-9D91-7224C49458BB}"/>
            </c:extLst>
          </c:dLbls>
          <c:cat>
            <c:strRef>
              <c:f>Sheet!$B$8:$B$10</c:f>
              <c:strCache>
                <c:ptCount val="3"/>
                <c:pt idx="0">
                  <c:v>Да, напълно</c:v>
                </c:pt>
                <c:pt idx="1">
                  <c:v>Отчасти</c:v>
                </c:pt>
                <c:pt idx="2">
                  <c:v>Не</c:v>
                </c:pt>
              </c:strCache>
            </c:strRef>
          </c:cat>
          <c:val>
            <c:numRef>
              <c:f>Sheet!$D$8:$D$10</c:f>
              <c:numCache>
                <c:formatCode>0.0%</c:formatCode>
                <c:ptCount val="3"/>
                <c:pt idx="0">
                  <c:v>0.5281803542673108</c:v>
                </c:pt>
                <c:pt idx="1">
                  <c:v>0.36231884057971014</c:v>
                </c:pt>
                <c:pt idx="2">
                  <c:v>0.10950080515297907</c:v>
                </c:pt>
              </c:numCache>
            </c:numRef>
          </c:val>
          <c:extLst>
            <c:ext xmlns:c16="http://schemas.microsoft.com/office/drawing/2014/chart" uri="{C3380CC4-5D6E-409C-BE32-E72D297353CC}">
              <c16:uniqueId val="{00000006-4642-43BB-9717-8BECFA8FAFC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12700" cap="rnd" cmpd="sng" algn="ctr">
      <a:noFill/>
      <a:prstDash val="solid"/>
    </a:ln>
    <a:effectLst/>
  </c:spPr>
  <c:txPr>
    <a:bodyPr/>
    <a:lstStyle/>
    <a:p>
      <a:pPr>
        <a:defRPr/>
      </a:pPr>
      <a:endParaRPr lang="bg-BG"/>
    </a:p>
  </c:txPr>
  <c:externalData r:id="rId4">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Sheet2!$A$1:$A$3</c:f>
              <c:strCache>
                <c:ptCount val="3"/>
                <c:pt idx="0">
                  <c:v>The benefits for our business are more than the effort and resources invested in managing and executing the project</c:v>
                </c:pt>
                <c:pt idx="1">
                  <c:v>The benefits for our business are equivalent to the effort and resources invested in managing and executing the project</c:v>
                </c:pt>
                <c:pt idx="2">
                  <c:v>The efforts and resources invested in managing and implementing the project far outweigh the benefits</c:v>
                </c:pt>
              </c:strCache>
            </c:strRef>
          </c:cat>
          <c:val>
            <c:numRef>
              <c:f>Sheet2!$B$1:$B$3</c:f>
              <c:numCache>
                <c:formatCode>0.0%</c:formatCode>
                <c:ptCount val="3"/>
                <c:pt idx="0">
                  <c:v>0.223</c:v>
                </c:pt>
                <c:pt idx="1">
                  <c:v>0.60199999999999998</c:v>
                </c:pt>
                <c:pt idx="2">
                  <c:v>0.17499999999999999</c:v>
                </c:pt>
              </c:numCache>
            </c:numRef>
          </c:val>
          <c:extLst>
            <c:ext xmlns:c16="http://schemas.microsoft.com/office/drawing/2014/chart" uri="{C3380CC4-5D6E-409C-BE32-E72D297353CC}">
              <c16:uniqueId val="{00000000-4F01-4730-B7DD-31C3462654EB}"/>
            </c:ext>
          </c:extLst>
        </c:ser>
        <c:dLbls>
          <c:showLegendKey val="0"/>
          <c:showVal val="0"/>
          <c:showCatName val="0"/>
          <c:showSerName val="0"/>
          <c:showPercent val="0"/>
          <c:showBubbleSize val="0"/>
        </c:dLbls>
        <c:gapWidth val="100"/>
        <c:overlap val="50"/>
        <c:axId val="121102336"/>
        <c:axId val="121103872"/>
      </c:barChart>
      <c:catAx>
        <c:axId val="1211023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bg-BG"/>
          </a:p>
        </c:txPr>
        <c:crossAx val="121103872"/>
        <c:crosses val="autoZero"/>
        <c:auto val="1"/>
        <c:lblAlgn val="ctr"/>
        <c:lblOffset val="100"/>
        <c:noMultiLvlLbl val="0"/>
      </c:catAx>
      <c:valAx>
        <c:axId val="121103872"/>
        <c:scaling>
          <c:orientation val="minMax"/>
        </c:scaling>
        <c:delete val="1"/>
        <c:axPos val="l"/>
        <c:numFmt formatCode="0.0%" sourceLinked="1"/>
        <c:majorTickMark val="none"/>
        <c:minorTickMark val="none"/>
        <c:tickLblPos val="nextTo"/>
        <c:crossAx val="12110233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3">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Sheet3!$A$1:$A$7</c:f>
              <c:strCache>
                <c:ptCount val="7"/>
                <c:pt idx="0">
                  <c:v>I will no longer need it</c:v>
                </c:pt>
                <c:pt idx="1">
                  <c:v>they cannot adapt to specific business processes</c:v>
                </c:pt>
                <c:pt idx="2">
                  <c:v>they lack knowledge and professional training</c:v>
                </c:pt>
                <c:pt idx="3">
                  <c:v>they do not have the necessary skills</c:v>
                </c:pt>
                <c:pt idx="4">
                  <c:v>they do not have the necessary qualities</c:v>
                </c:pt>
                <c:pt idx="5">
                  <c:v>they lack work habits</c:v>
                </c:pt>
                <c:pt idx="6">
                  <c:v>I will not be able to cover the cost of insurance and salaries</c:v>
                </c:pt>
              </c:strCache>
            </c:strRef>
          </c:cat>
          <c:val>
            <c:numRef>
              <c:f>Sheet3!$B$1:$B$7</c:f>
              <c:numCache>
                <c:formatCode>0.0%</c:formatCode>
                <c:ptCount val="7"/>
                <c:pt idx="0">
                  <c:v>8.3000000000000004E-2</c:v>
                </c:pt>
                <c:pt idx="1">
                  <c:v>0.182</c:v>
                </c:pt>
                <c:pt idx="2">
                  <c:v>0.223</c:v>
                </c:pt>
                <c:pt idx="3">
                  <c:v>0.23100000000000001</c:v>
                </c:pt>
                <c:pt idx="4">
                  <c:v>0.248</c:v>
                </c:pt>
                <c:pt idx="5">
                  <c:v>0.28100000000000003</c:v>
                </c:pt>
                <c:pt idx="6">
                  <c:v>0.29799999999999999</c:v>
                </c:pt>
              </c:numCache>
            </c:numRef>
          </c:val>
          <c:extLst>
            <c:ext xmlns:c16="http://schemas.microsoft.com/office/drawing/2014/chart" uri="{C3380CC4-5D6E-409C-BE32-E72D297353CC}">
              <c16:uniqueId val="{00000000-4426-43CE-9EF6-34821DDDA579}"/>
            </c:ext>
          </c:extLst>
        </c:ser>
        <c:dLbls>
          <c:showLegendKey val="0"/>
          <c:showVal val="0"/>
          <c:showCatName val="0"/>
          <c:showSerName val="0"/>
          <c:showPercent val="0"/>
          <c:showBubbleSize val="0"/>
        </c:dLbls>
        <c:gapWidth val="182"/>
        <c:axId val="121162368"/>
        <c:axId val="121164160"/>
      </c:barChart>
      <c:catAx>
        <c:axId val="121162368"/>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0" u="none" strike="noStrike" kern="1200" baseline="0">
                <a:solidFill>
                  <a:schemeClr val="tx1">
                    <a:lumMod val="65000"/>
                    <a:lumOff val="35000"/>
                  </a:schemeClr>
                </a:solidFill>
                <a:latin typeface="+mn-lt"/>
                <a:ea typeface="+mn-ea"/>
                <a:cs typeface="+mn-cs"/>
              </a:defRPr>
            </a:pPr>
            <a:endParaRPr lang="bg-BG"/>
          </a:p>
        </c:txPr>
        <c:crossAx val="121164160"/>
        <c:crosses val="autoZero"/>
        <c:auto val="1"/>
        <c:lblAlgn val="ctr"/>
        <c:lblOffset val="100"/>
        <c:noMultiLvlLbl val="0"/>
      </c:catAx>
      <c:valAx>
        <c:axId val="121164160"/>
        <c:scaling>
          <c:orientation val="minMax"/>
        </c:scaling>
        <c:delete val="1"/>
        <c:axPos val="b"/>
        <c:numFmt formatCode="0.0%" sourceLinked="1"/>
        <c:majorTickMark val="none"/>
        <c:minorTickMark val="none"/>
        <c:tickLblPos val="nextTo"/>
        <c:crossAx val="121162368"/>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marL="0" algn="l" defTabSz="457200" rtl="0" eaLnBrk="1" latinLnBrk="0" hangingPunct="1">
              <a:defRPr sz="1800" b="0" i="0" u="none" strike="noStrike" kern="1200" spc="0" baseline="0">
                <a:solidFill>
                  <a:schemeClr val="accent2"/>
                </a:solidFill>
                <a:latin typeface="+mn-lt"/>
                <a:ea typeface="+mn-ea"/>
                <a:cs typeface="+mn-cs"/>
              </a:defRPr>
            </a:pPr>
            <a:r>
              <a:rPr lang="en-US" sz="1800" b="0" i="0" u="none" strike="noStrike" baseline="0" dirty="0">
                <a:solidFill>
                  <a:schemeClr val="accent2"/>
                </a:solidFill>
                <a:effectLst/>
              </a:rPr>
              <a:t>Unemployed young people </a:t>
            </a:r>
            <a:r>
              <a:rPr lang="bg-BG" sz="1800" kern="1200" dirty="0">
                <a:solidFill>
                  <a:schemeClr val="accent2"/>
                </a:solidFill>
                <a:latin typeface="+mn-lt"/>
                <a:ea typeface="+mn-ea"/>
                <a:cs typeface="+mn-cs"/>
              </a:rPr>
              <a:t>(15-29 г.), %</a:t>
            </a:r>
            <a:endParaRPr lang="en-US" sz="1800" kern="1200" dirty="0">
              <a:solidFill>
                <a:schemeClr val="accent2"/>
              </a:solidFill>
              <a:latin typeface="+mn-lt"/>
              <a:ea typeface="+mn-ea"/>
              <a:cs typeface="+mn-cs"/>
            </a:endParaRPr>
          </a:p>
        </c:rich>
      </c:tx>
      <c:layout>
        <c:manualLayout>
          <c:xMode val="edge"/>
          <c:yMode val="edge"/>
          <c:x val="3.4185514367435138E-2"/>
          <c:y val="0.74675378697629469"/>
        </c:manualLayout>
      </c:layout>
      <c:overlay val="0"/>
      <c:spPr>
        <a:noFill/>
        <a:ln>
          <a:noFill/>
        </a:ln>
        <a:effectLst/>
      </c:spPr>
      <c:txPr>
        <a:bodyPr rot="0" spcFirstLastPara="1" vertOverflow="ellipsis" vert="horz" wrap="square" anchor="ctr" anchorCtr="1"/>
        <a:lstStyle/>
        <a:p>
          <a:pPr marL="0" algn="l" defTabSz="457200" rtl="0" eaLnBrk="1" latinLnBrk="0" hangingPunct="1">
            <a:defRPr sz="1800" b="0" i="0" u="none" strike="noStrike" kern="1200" spc="0" baseline="0">
              <a:solidFill>
                <a:schemeClr val="accent2"/>
              </a:solidFill>
              <a:latin typeface="+mn-lt"/>
              <a:ea typeface="+mn-ea"/>
              <a:cs typeface="+mn-cs"/>
            </a:defRPr>
          </a:pPr>
          <a:endParaRPr lang="bg-BG"/>
        </a:p>
      </c:txPr>
    </c:title>
    <c:autoTitleDeleted val="0"/>
    <c:plotArea>
      <c:layout>
        <c:manualLayout>
          <c:layoutTarget val="inner"/>
          <c:xMode val="edge"/>
          <c:yMode val="edge"/>
          <c:x val="2.5128868645089897E-2"/>
          <c:y val="9.9571875779946861E-3"/>
          <c:w val="0.94974226270982021"/>
          <c:h val="0.95132041628535924"/>
        </c:manualLayout>
      </c:layout>
      <c:lineChart>
        <c:grouping val="standard"/>
        <c:varyColors val="0"/>
        <c:ser>
          <c:idx val="0"/>
          <c:order val="0"/>
          <c:tx>
            <c:strRef>
              <c:f>Sheet2!$A$18</c:f>
              <c:strCache>
                <c:ptCount val="1"/>
                <c:pt idx="0">
                  <c:v>ЕС</c:v>
                </c:pt>
              </c:strCache>
            </c:strRef>
          </c:tx>
          <c:spPr>
            <a:ln w="28575" cap="rnd">
              <a:solidFill>
                <a:schemeClr val="accent3"/>
              </a:solidFill>
              <a:round/>
            </a:ln>
            <a:effectLst/>
          </c:spPr>
          <c:marker>
            <c:symbol val="none"/>
          </c:marker>
          <c:dLbls>
            <c:dLbl>
              <c:idx val="0"/>
              <c:layout>
                <c:manualLayout>
                  <c:x val="-2.2844426040990922E-3"/>
                  <c:y val="-7.744479227329213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3CF-4010-B9D2-F6969088A03E}"/>
                </c:ext>
              </c:extLst>
            </c:dLbl>
            <c:dLbl>
              <c:idx val="4"/>
              <c:layout>
                <c:manualLayout>
                  <c:x val="-2.2844426040990816E-2"/>
                  <c:y val="8.297656314995585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3CF-4010-B9D2-F6969088A03E}"/>
                </c:ext>
              </c:extLst>
            </c:dLbl>
            <c:dLbl>
              <c:idx val="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3CF-4010-B9D2-F6969088A03E}"/>
                </c:ext>
              </c:extLst>
            </c:dLbl>
            <c:spPr>
              <a:noFill/>
              <a:ln>
                <a:noFill/>
              </a:ln>
              <a:effectLst/>
            </c:spPr>
            <c:txPr>
              <a:bodyPr rot="0" spcFirstLastPara="1" vertOverflow="ellipsis" vert="horz" wrap="square" lIns="38100" tIns="19050" rIns="38100" bIns="19050" anchor="ctr" anchorCtr="1">
                <a:spAutoFit/>
              </a:bodyPr>
              <a:lstStyle/>
              <a:p>
                <a:pPr>
                  <a:defRPr sz="1200" b="1" i="0" u="none" strike="noStrike" kern="1200" baseline="0">
                    <a:solidFill>
                      <a:schemeClr val="accent4"/>
                    </a:solidFill>
                    <a:latin typeface="+mn-lt"/>
                    <a:ea typeface="+mn-ea"/>
                    <a:cs typeface="+mn-cs"/>
                  </a:defRPr>
                </a:pPr>
                <a:endParaRPr lang="bg-BG"/>
              </a:p>
            </c:tx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Sheet2!$B$17:$J$17</c:f>
              <c:strCache>
                <c:ptCount val="9"/>
                <c:pt idx="0">
                  <c:v>2009</c:v>
                </c:pt>
                <c:pt idx="1">
                  <c:v>2010</c:v>
                </c:pt>
                <c:pt idx="2">
                  <c:v>2011</c:v>
                </c:pt>
                <c:pt idx="3">
                  <c:v>2012</c:v>
                </c:pt>
                <c:pt idx="4">
                  <c:v>2013</c:v>
                </c:pt>
                <c:pt idx="5">
                  <c:v>2014</c:v>
                </c:pt>
                <c:pt idx="6">
                  <c:v>2015</c:v>
                </c:pt>
                <c:pt idx="7">
                  <c:v>2016</c:v>
                </c:pt>
                <c:pt idx="8">
                  <c:v>2017</c:v>
                </c:pt>
              </c:strCache>
            </c:strRef>
          </c:cat>
          <c:val>
            <c:numRef>
              <c:f>Sheet2!$B$18:$J$18</c:f>
              <c:numCache>
                <c:formatCode>#,##0.0</c:formatCode>
                <c:ptCount val="9"/>
                <c:pt idx="0">
                  <c:v>15.5</c:v>
                </c:pt>
                <c:pt idx="1">
                  <c:v>16.7</c:v>
                </c:pt>
                <c:pt idx="2">
                  <c:v>17</c:v>
                </c:pt>
                <c:pt idx="3">
                  <c:v>18.399999999999999</c:v>
                </c:pt>
                <c:pt idx="4">
                  <c:v>18.899999999999999</c:v>
                </c:pt>
                <c:pt idx="5">
                  <c:v>17.7</c:v>
                </c:pt>
                <c:pt idx="6">
                  <c:v>16.100000000000001</c:v>
                </c:pt>
                <c:pt idx="7">
                  <c:v>14.7</c:v>
                </c:pt>
                <c:pt idx="8">
                  <c:v>13.2</c:v>
                </c:pt>
              </c:numCache>
            </c:numRef>
          </c:val>
          <c:smooth val="0"/>
          <c:extLst>
            <c:ext xmlns:c16="http://schemas.microsoft.com/office/drawing/2014/chart" uri="{C3380CC4-5D6E-409C-BE32-E72D297353CC}">
              <c16:uniqueId val="{00000003-B3CF-4010-B9D2-F6969088A03E}"/>
            </c:ext>
          </c:extLst>
        </c:ser>
        <c:ser>
          <c:idx val="1"/>
          <c:order val="1"/>
          <c:tx>
            <c:strRef>
              <c:f>Sheet2!$A$19</c:f>
              <c:strCache>
                <c:ptCount val="1"/>
                <c:pt idx="0">
                  <c:v>България</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600" b="1" i="0" u="none" strike="noStrike" kern="1200" baseline="0">
                    <a:solidFill>
                      <a:schemeClr val="accent2"/>
                    </a:solidFill>
                    <a:latin typeface="+mn-lt"/>
                    <a:ea typeface="+mn-ea"/>
                    <a:cs typeface="+mn-cs"/>
                  </a:defRPr>
                </a:pPr>
                <a:endParaRPr lang="bg-BG"/>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Sheet2!$B$17:$J$17</c:f>
              <c:strCache>
                <c:ptCount val="9"/>
                <c:pt idx="0">
                  <c:v>2009</c:v>
                </c:pt>
                <c:pt idx="1">
                  <c:v>2010</c:v>
                </c:pt>
                <c:pt idx="2">
                  <c:v>2011</c:v>
                </c:pt>
                <c:pt idx="3">
                  <c:v>2012</c:v>
                </c:pt>
                <c:pt idx="4">
                  <c:v>2013</c:v>
                </c:pt>
                <c:pt idx="5">
                  <c:v>2014</c:v>
                </c:pt>
                <c:pt idx="6">
                  <c:v>2015</c:v>
                </c:pt>
                <c:pt idx="7">
                  <c:v>2016</c:v>
                </c:pt>
                <c:pt idx="8">
                  <c:v>2017</c:v>
                </c:pt>
              </c:strCache>
            </c:strRef>
          </c:cat>
          <c:val>
            <c:numRef>
              <c:f>Sheet2!$B$19:$J$19</c:f>
              <c:numCache>
                <c:formatCode>#,##0.0</c:formatCode>
                <c:ptCount val="9"/>
                <c:pt idx="0">
                  <c:v>11.9</c:v>
                </c:pt>
                <c:pt idx="1">
                  <c:v>16.600000000000001</c:v>
                </c:pt>
                <c:pt idx="2">
                  <c:v>19.100000000000001</c:v>
                </c:pt>
                <c:pt idx="3">
                  <c:v>20.8</c:v>
                </c:pt>
                <c:pt idx="4">
                  <c:v>21.8</c:v>
                </c:pt>
                <c:pt idx="5">
                  <c:v>17.7</c:v>
                </c:pt>
                <c:pt idx="6">
                  <c:v>14.4</c:v>
                </c:pt>
                <c:pt idx="7">
                  <c:v>12.2</c:v>
                </c:pt>
                <c:pt idx="8">
                  <c:v>9.9</c:v>
                </c:pt>
              </c:numCache>
            </c:numRef>
          </c:val>
          <c:smooth val="0"/>
          <c:extLst>
            <c:ext xmlns:c16="http://schemas.microsoft.com/office/drawing/2014/chart" uri="{C3380CC4-5D6E-409C-BE32-E72D297353CC}">
              <c16:uniqueId val="{00000004-B3CF-4010-B9D2-F6969088A03E}"/>
            </c:ext>
          </c:extLst>
        </c:ser>
        <c:dLbls>
          <c:showLegendKey val="0"/>
          <c:showVal val="0"/>
          <c:showCatName val="0"/>
          <c:showSerName val="0"/>
          <c:showPercent val="0"/>
          <c:showBubbleSize val="0"/>
        </c:dLbls>
        <c:smooth val="0"/>
        <c:axId val="40826368"/>
        <c:axId val="65274240"/>
      </c:lineChart>
      <c:catAx>
        <c:axId val="40826368"/>
        <c:scaling>
          <c:orientation val="minMax"/>
        </c:scaling>
        <c:delete val="1"/>
        <c:axPos val="b"/>
        <c:numFmt formatCode="General" sourceLinked="1"/>
        <c:majorTickMark val="none"/>
        <c:minorTickMark val="none"/>
        <c:tickLblPos val="nextTo"/>
        <c:crossAx val="65274240"/>
        <c:crosses val="autoZero"/>
        <c:auto val="1"/>
        <c:lblAlgn val="ctr"/>
        <c:lblOffset val="100"/>
        <c:noMultiLvlLbl val="0"/>
      </c:catAx>
      <c:valAx>
        <c:axId val="65274240"/>
        <c:scaling>
          <c:orientation val="minMax"/>
          <c:max val="30"/>
        </c:scaling>
        <c:delete val="1"/>
        <c:axPos val="l"/>
        <c:numFmt formatCode="#,##0.0" sourceLinked="1"/>
        <c:majorTickMark val="none"/>
        <c:minorTickMark val="none"/>
        <c:tickLblPos val="nextTo"/>
        <c:crossAx val="4082636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bg-BG"/>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lumMod val="60000"/>
                <a:lumOff val="4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8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Sheet1!$D$2:$G$2</c:f>
              <c:numCache>
                <c:formatCode>General</c:formatCode>
                <c:ptCount val="4"/>
                <c:pt idx="0">
                  <c:v>2015</c:v>
                </c:pt>
                <c:pt idx="1">
                  <c:v>2016</c:v>
                </c:pt>
                <c:pt idx="2">
                  <c:v>2017</c:v>
                </c:pt>
                <c:pt idx="3">
                  <c:v>2018</c:v>
                </c:pt>
              </c:numCache>
            </c:numRef>
          </c:cat>
          <c:val>
            <c:numRef>
              <c:f>Sheet1!$D$7:$G$7</c:f>
              <c:numCache>
                <c:formatCode>General</c:formatCode>
                <c:ptCount val="4"/>
                <c:pt idx="0">
                  <c:v>4711</c:v>
                </c:pt>
                <c:pt idx="1">
                  <c:v>21421</c:v>
                </c:pt>
                <c:pt idx="2">
                  <c:v>5781</c:v>
                </c:pt>
                <c:pt idx="3">
                  <c:v>20719</c:v>
                </c:pt>
              </c:numCache>
            </c:numRef>
          </c:val>
          <c:extLst>
            <c:ext xmlns:c16="http://schemas.microsoft.com/office/drawing/2014/chart" uri="{C3380CC4-5D6E-409C-BE32-E72D297353CC}">
              <c16:uniqueId val="{00000000-6559-4B7E-B2C7-47684CFBC406}"/>
            </c:ext>
          </c:extLst>
        </c:ser>
        <c:dLbls>
          <c:showLegendKey val="0"/>
          <c:showVal val="0"/>
          <c:showCatName val="0"/>
          <c:showSerName val="0"/>
          <c:showPercent val="0"/>
          <c:showBubbleSize val="0"/>
        </c:dLbls>
        <c:gapWidth val="61"/>
        <c:axId val="82922112"/>
        <c:axId val="82923904"/>
      </c:barChart>
      <c:catAx>
        <c:axId val="82922112"/>
        <c:scaling>
          <c:orientation val="minMax"/>
        </c:scaling>
        <c:delete val="0"/>
        <c:axPos val="b"/>
        <c:numFmt formatCode="General" sourceLinked="1"/>
        <c:majorTickMark val="none"/>
        <c:minorTickMark val="none"/>
        <c:tickLblPos val="nextTo"/>
        <c:spPr>
          <a:noFill/>
          <a:ln w="9525" cap="flat" cmpd="sng" algn="ctr">
            <a:solidFill>
              <a:schemeClr val="bg1"/>
            </a:solidFill>
            <a:round/>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bg-BG"/>
          </a:p>
        </c:txPr>
        <c:crossAx val="82923904"/>
        <c:crosses val="autoZero"/>
        <c:auto val="1"/>
        <c:lblAlgn val="ctr"/>
        <c:lblOffset val="100"/>
        <c:noMultiLvlLbl val="0"/>
      </c:catAx>
      <c:valAx>
        <c:axId val="82923904"/>
        <c:scaling>
          <c:orientation val="minMax"/>
        </c:scaling>
        <c:delete val="1"/>
        <c:axPos val="l"/>
        <c:numFmt formatCode="General" sourceLinked="1"/>
        <c:majorTickMark val="none"/>
        <c:minorTickMark val="none"/>
        <c:tickLblPos val="nextTo"/>
        <c:crossAx val="829221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1">
        <a:lumMod val="20000"/>
        <a:lumOff val="80000"/>
      </a:schemeClr>
    </a:solidFill>
    <a:ln w="28575">
      <a:solidFill>
        <a:schemeClr val="bg1"/>
      </a:solidFill>
    </a:ln>
    <a:effectLst/>
  </c:spPr>
  <c:txPr>
    <a:bodyPr/>
    <a:lstStyle/>
    <a:p>
      <a:pPr>
        <a:defRPr/>
      </a:pPr>
      <a:endParaRPr lang="bg-BG"/>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36C-4654-B6EF-8B1212D48F29}"/>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36C-4654-B6EF-8B1212D48F29}"/>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36C-4654-B6EF-8B1212D48F29}"/>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36C-4654-B6EF-8B1212D48F29}"/>
              </c:ext>
            </c:extLst>
          </c:dPt>
          <c:dLbls>
            <c:dLbl>
              <c:idx val="0"/>
              <c:tx>
                <c:rich>
                  <a:bodyPr/>
                  <a:lstStyle/>
                  <a:p>
                    <a:r>
                      <a:rPr lang="en-US" baseline="0"/>
                      <a:t>Youth employment</a:t>
                    </a:r>
                    <a:r>
                      <a:rPr lang="en-US" baseline="0" dirty="0"/>
                      <a:t>
</a:t>
                    </a:r>
                    <a:fld id="{2BDD0664-AB4A-4A8D-9324-29951C92E7CC}" type="PERCENTAGE">
                      <a:rPr lang="en-US" baseline="0"/>
                      <a:pPr/>
                      <a:t>[PERCENTAGE]</a:t>
                    </a:fld>
                    <a:endParaRPr lang="en-US" baseline="0" dirty="0"/>
                  </a:p>
                </c:rich>
              </c:tx>
              <c:dLblPos val="inEnd"/>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236C-4654-B6EF-8B1212D48F29}"/>
                </c:ext>
              </c:extLst>
            </c:dLbl>
            <c:dLbl>
              <c:idx val="1"/>
              <c:layout>
                <c:manualLayout>
                  <c:x val="0.16936988148371643"/>
                  <c:y val="-9.3465403728585555E-2"/>
                </c:manualLayout>
              </c:layout>
              <c:tx>
                <c:rich>
                  <a:bodyPr/>
                  <a:lstStyle/>
                  <a:p>
                    <a:r>
                      <a:rPr lang="en-US" dirty="0"/>
                      <a:t>Training and education</a:t>
                    </a:r>
                    <a:r>
                      <a:rPr lang="en-US" baseline="0" dirty="0"/>
                      <a:t> for young people
</a:t>
                    </a:r>
                    <a:fld id="{7B7EE72B-E3B3-47BA-B579-56DF9E98A1C7}" type="PERCENTAGE">
                      <a:rPr lang="en-US" baseline="0" dirty="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236C-4654-B6EF-8B1212D48F29}"/>
                </c:ext>
              </c:extLst>
            </c:dLbl>
            <c:dLbl>
              <c:idx val="2"/>
              <c:layout>
                <c:manualLayout>
                  <c:x val="0.14902095167956114"/>
                  <c:y val="0.15021085662533121"/>
                </c:manualLayout>
              </c:layout>
              <c:tx>
                <c:rich>
                  <a:bodyPr/>
                  <a:lstStyle/>
                  <a:p>
                    <a:r>
                      <a:rPr lang="en-US" dirty="0"/>
                      <a:t>Active</a:t>
                    </a:r>
                    <a:r>
                      <a:rPr lang="en-US" baseline="0" dirty="0"/>
                      <a:t>
</a:t>
                    </a:r>
                    <a:fld id="{800D4285-28C5-4B00-96BE-9E0F929EB294}"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236C-4654-B6EF-8B1212D48F29}"/>
                </c:ext>
              </c:extLst>
            </c:dLbl>
            <c:dLbl>
              <c:idx val="3"/>
              <c:layout>
                <c:manualLayout>
                  <c:x val="0.13020269823273908"/>
                  <c:y val="0.11135799055371275"/>
                </c:manualLayout>
              </c:layout>
              <c:tx>
                <c:rich>
                  <a:bodyPr/>
                  <a:lstStyle/>
                  <a:p>
                    <a:r>
                      <a:rPr lang="en-US" dirty="0"/>
                      <a:t>Ready for work</a:t>
                    </a:r>
                    <a:r>
                      <a:rPr lang="en-US" baseline="0" dirty="0"/>
                      <a:t>
</a:t>
                    </a:r>
                    <a:fld id="{8AD4C4A7-30AB-42DB-A1D3-B091D105D120}" type="PERCENTAGE">
                      <a:rPr lang="en-US" baseline="0"/>
                      <a:pPr/>
                      <a:t>[PERCENTAGE]</a:t>
                    </a:fld>
                    <a:endParaRPr lang="en-US" baseline="0" dirty="0"/>
                  </a:p>
                </c:rich>
              </c:tx>
              <c:dLblPos val="bestFit"/>
              <c:showLegendKey val="0"/>
              <c:showVal val="0"/>
              <c:showCatName val="1"/>
              <c:showSerName val="0"/>
              <c:showPercent val="1"/>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236C-4654-B6EF-8B1212D48F29}"/>
                </c:ext>
              </c:extLst>
            </c:dLbl>
            <c:numFmt formatCode="0.0%" sourceLinked="0"/>
            <c:spPr>
              <a:noFill/>
              <a:ln>
                <a:noFill/>
              </a:ln>
              <a:effectLst/>
            </c:spPr>
            <c:txPr>
              <a:bodyPr rot="0" spcFirstLastPara="1" vertOverflow="ellipsis" vert="horz" wrap="square" anchor="ctr" anchorCtr="1"/>
              <a:lstStyle/>
              <a:p>
                <a:pPr>
                  <a:defRPr sz="16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dLblPos val="inEnd"/>
            <c:showLegendKey val="0"/>
            <c:showVal val="0"/>
            <c:showCatName val="1"/>
            <c:showSerName val="0"/>
            <c:showPercent val="1"/>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Sheet1!$B$3:$B$6</c:f>
              <c:strCache>
                <c:ptCount val="4"/>
                <c:pt idx="0">
                  <c:v>Младежка заетост</c:v>
                </c:pt>
                <c:pt idx="1">
                  <c:v>Обучение и заетост на младите хора</c:v>
                </c:pt>
                <c:pt idx="2">
                  <c:v>Активни</c:v>
                </c:pt>
                <c:pt idx="3">
                  <c:v>Готови за работа</c:v>
                </c:pt>
              </c:strCache>
            </c:strRef>
          </c:cat>
          <c:val>
            <c:numRef>
              <c:f>Sheet1!$C$3:$C$6</c:f>
              <c:numCache>
                <c:formatCode>General</c:formatCode>
                <c:ptCount val="4"/>
                <c:pt idx="0">
                  <c:v>18655</c:v>
                </c:pt>
                <c:pt idx="1">
                  <c:v>23467</c:v>
                </c:pt>
                <c:pt idx="2">
                  <c:v>4658</c:v>
                </c:pt>
                <c:pt idx="3">
                  <c:v>5846</c:v>
                </c:pt>
              </c:numCache>
            </c:numRef>
          </c:val>
          <c:extLst>
            <c:ext xmlns:c16="http://schemas.microsoft.com/office/drawing/2014/chart" uri="{C3380CC4-5D6E-409C-BE32-E72D297353CC}">
              <c16:uniqueId val="{00000008-236C-4654-B6EF-8B1212D48F2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600"/>
      </a:pPr>
      <a:endParaRPr lang="bg-BG"/>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explosion val="2"/>
          <c:dPt>
            <c:idx val="0"/>
            <c:bubble3D val="0"/>
            <c:spPr>
              <a:solidFill>
                <a:schemeClr val="accent1">
                  <a:lumMod val="40000"/>
                  <a:lumOff val="60000"/>
                </a:schemeClr>
              </a:solidFill>
              <a:ln w="19050">
                <a:solidFill>
                  <a:schemeClr val="lt1"/>
                </a:solidFill>
              </a:ln>
              <a:effectLst/>
            </c:spPr>
            <c:extLst>
              <c:ext xmlns:c16="http://schemas.microsoft.com/office/drawing/2014/chart" uri="{C3380CC4-5D6E-409C-BE32-E72D297353CC}">
                <c16:uniqueId val="{00000001-765B-46BF-B653-ABE8B691C03B}"/>
              </c:ext>
            </c:extLst>
          </c:dPt>
          <c:dPt>
            <c:idx val="1"/>
            <c:bubble3D val="0"/>
            <c:spPr>
              <a:solidFill>
                <a:schemeClr val="accent1">
                  <a:lumMod val="20000"/>
                  <a:lumOff val="80000"/>
                </a:schemeClr>
              </a:solidFill>
              <a:ln w="19050">
                <a:solidFill>
                  <a:schemeClr val="lt1"/>
                </a:solidFill>
              </a:ln>
              <a:effectLst/>
            </c:spPr>
            <c:extLst>
              <c:ext xmlns:c16="http://schemas.microsoft.com/office/drawing/2014/chart" uri="{C3380CC4-5D6E-409C-BE32-E72D297353CC}">
                <c16:uniqueId val="{00000003-765B-46BF-B653-ABE8B691C03B}"/>
              </c:ext>
            </c:extLst>
          </c:dPt>
          <c:dLbls>
            <c:dLbl>
              <c:idx val="0"/>
              <c:tx>
                <c:rich>
                  <a:bodyPr/>
                  <a:lstStyle/>
                  <a:p>
                    <a:r>
                      <a:rPr lang="en-US"/>
                      <a:t>Participants</a:t>
                    </a:r>
                    <a:r>
                      <a:rPr lang="en-US" baseline="0"/>
                      <a:t> 15-24 years</a:t>
                    </a:r>
                    <a:r>
                      <a:rPr lang="en-US" baseline="0" dirty="0"/>
                      <a:t>
</a:t>
                    </a:r>
                    <a:fld id="{19E5B444-9E64-45B9-965F-99D9D8F494AA}" type="VALUE">
                      <a:rPr lang="en-US" baseline="0"/>
                      <a:pPr/>
                      <a:t>[VALUE]</a:t>
                    </a:fld>
                    <a:endParaRPr lang="en-US" baseline="0" dirty="0"/>
                  </a:p>
                </c:rich>
              </c:tx>
              <c:dLblPos val="inEnd"/>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765B-46BF-B653-ABE8B691C03B}"/>
                </c:ext>
              </c:extLst>
            </c:dLbl>
            <c:dLbl>
              <c:idx val="1"/>
              <c:tx>
                <c:rich>
                  <a:bodyPr/>
                  <a:lstStyle/>
                  <a:p>
                    <a:r>
                      <a:rPr lang="en-US" dirty="0"/>
                      <a:t>Participant</a:t>
                    </a:r>
                    <a:r>
                      <a:rPr lang="en-US" baseline="0" dirty="0"/>
                      <a:t>s 25-29 years
</a:t>
                    </a:r>
                    <a:fld id="{F413E032-0E42-4D4C-9DC8-94C13E541A59}" type="VALUE">
                      <a:rPr lang="en-US" baseline="0"/>
                      <a:pPr/>
                      <a:t>[VALUE]</a:t>
                    </a:fld>
                    <a:endParaRPr lang="en-US" baseline="0" dirty="0"/>
                  </a:p>
                </c:rich>
              </c:tx>
              <c:dLblPos val="inEnd"/>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765B-46BF-B653-ABE8B691C03B}"/>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dLblPos val="inEnd"/>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Sheet2!$A$3:$A$4</c:f>
              <c:strCache>
                <c:ptCount val="2"/>
                <c:pt idx="0">
                  <c:v>Участници на възраст 15-24 г.</c:v>
                </c:pt>
                <c:pt idx="1">
                  <c:v>Участници на възраст 25-29 г.</c:v>
                </c:pt>
              </c:strCache>
            </c:strRef>
          </c:cat>
          <c:val>
            <c:numRef>
              <c:f>Sheet2!$F$3:$F$4</c:f>
              <c:numCache>
                <c:formatCode>0%</c:formatCode>
                <c:ptCount val="2"/>
                <c:pt idx="0">
                  <c:v>0.47</c:v>
                </c:pt>
                <c:pt idx="1">
                  <c:v>0.53</c:v>
                </c:pt>
              </c:numCache>
            </c:numRef>
          </c:val>
          <c:extLst>
            <c:ext xmlns:c16="http://schemas.microsoft.com/office/drawing/2014/chart" uri="{C3380CC4-5D6E-409C-BE32-E72D297353CC}">
              <c16:uniqueId val="{00000004-765B-46BF-B653-ABE8B691C03B}"/>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2">
                  <a:lumMod val="60000"/>
                  <a:lumOff val="40000"/>
                </a:schemeClr>
              </a:solidFill>
              <a:ln w="19050">
                <a:solidFill>
                  <a:schemeClr val="lt1"/>
                </a:solidFill>
              </a:ln>
              <a:effectLst/>
            </c:spPr>
            <c:extLst>
              <c:ext xmlns:c16="http://schemas.microsoft.com/office/drawing/2014/chart" uri="{C3380CC4-5D6E-409C-BE32-E72D297353CC}">
                <c16:uniqueId val="{00000001-2AED-464D-9110-ED0AAD70BC69}"/>
              </c:ext>
            </c:extLst>
          </c:dPt>
          <c:dPt>
            <c:idx val="1"/>
            <c:bubble3D val="0"/>
            <c:spPr>
              <a:solidFill>
                <a:schemeClr val="accent2">
                  <a:lumMod val="20000"/>
                  <a:lumOff val="80000"/>
                </a:schemeClr>
              </a:solidFill>
              <a:ln w="19050">
                <a:solidFill>
                  <a:schemeClr val="lt1"/>
                </a:solidFill>
              </a:ln>
              <a:effectLst/>
            </c:spPr>
            <c:extLst>
              <c:ext xmlns:c16="http://schemas.microsoft.com/office/drawing/2014/chart" uri="{C3380CC4-5D6E-409C-BE32-E72D297353CC}">
                <c16:uniqueId val="{00000003-2AED-464D-9110-ED0AAD70BC69}"/>
              </c:ext>
            </c:extLst>
          </c:dPt>
          <c:dLbls>
            <c:dLbl>
              <c:idx val="0"/>
              <c:tx>
                <c:rich>
                  <a:bodyPr/>
                  <a:lstStyle/>
                  <a:p>
                    <a:r>
                      <a:rPr lang="en-US"/>
                      <a:t>City</a:t>
                    </a:r>
                    <a:r>
                      <a:rPr lang="en-US" baseline="0" dirty="0"/>
                      <a:t>
</a:t>
                    </a:r>
                    <a:fld id="{83CA67AE-A5AD-4561-AABC-340FC8D986C1}"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2AED-464D-9110-ED0AAD70BC69}"/>
                </c:ext>
              </c:extLst>
            </c:dLbl>
            <c:dLbl>
              <c:idx val="1"/>
              <c:tx>
                <c:rich>
                  <a:bodyPr/>
                  <a:lstStyle/>
                  <a:p>
                    <a:r>
                      <a:rPr lang="en-US"/>
                      <a:t>Village</a:t>
                    </a:r>
                    <a:r>
                      <a:rPr lang="en-US" baseline="0" dirty="0"/>
                      <a:t>
</a:t>
                    </a:r>
                    <a:fld id="{C5A862F0-0A8D-4E0A-A33C-45B1097BC88A}"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2AED-464D-9110-ED0AAD70BC69}"/>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Sheet2!$A$12:$A$13</c:f>
              <c:strCache>
                <c:ptCount val="2"/>
                <c:pt idx="0">
                  <c:v>Град</c:v>
                </c:pt>
                <c:pt idx="1">
                  <c:v>Село</c:v>
                </c:pt>
              </c:strCache>
            </c:strRef>
          </c:cat>
          <c:val>
            <c:numRef>
              <c:f>Sheet2!$F$12:$F$13</c:f>
              <c:numCache>
                <c:formatCode>0.00%</c:formatCode>
                <c:ptCount val="2"/>
                <c:pt idx="0">
                  <c:v>0.76400000000000001</c:v>
                </c:pt>
                <c:pt idx="1">
                  <c:v>0.23599999999999999</c:v>
                </c:pt>
              </c:numCache>
            </c:numRef>
          </c:val>
          <c:extLst>
            <c:ext xmlns:c16="http://schemas.microsoft.com/office/drawing/2014/chart" uri="{C3380CC4-5D6E-409C-BE32-E72D297353CC}">
              <c16:uniqueId val="{00000004-2AED-464D-9110-ED0AAD70BC69}"/>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tx2">
                  <a:lumMod val="20000"/>
                  <a:lumOff val="80000"/>
                </a:schemeClr>
              </a:solidFill>
              <a:ln w="19050">
                <a:solidFill>
                  <a:schemeClr val="lt1"/>
                </a:solidFill>
              </a:ln>
              <a:effectLst/>
            </c:spPr>
            <c:extLst>
              <c:ext xmlns:c16="http://schemas.microsoft.com/office/drawing/2014/chart" uri="{C3380CC4-5D6E-409C-BE32-E72D297353CC}">
                <c16:uniqueId val="{00000001-CAC3-4B37-A04C-FD951C2000A4}"/>
              </c:ext>
            </c:extLst>
          </c:dPt>
          <c:dPt>
            <c:idx val="1"/>
            <c:bubble3D val="0"/>
            <c:spPr>
              <a:solidFill>
                <a:schemeClr val="accent4">
                  <a:lumMod val="20000"/>
                  <a:lumOff val="80000"/>
                </a:schemeClr>
              </a:solidFill>
              <a:ln w="19050">
                <a:solidFill>
                  <a:schemeClr val="lt1"/>
                </a:solidFill>
              </a:ln>
              <a:effectLst/>
            </c:spPr>
            <c:extLst>
              <c:ext xmlns:c16="http://schemas.microsoft.com/office/drawing/2014/chart" uri="{C3380CC4-5D6E-409C-BE32-E72D297353CC}">
                <c16:uniqueId val="{00000003-CAC3-4B37-A04C-FD951C2000A4}"/>
              </c:ext>
            </c:extLst>
          </c:dPt>
          <c:dLbls>
            <c:dLbl>
              <c:idx val="0"/>
              <c:tx>
                <c:rich>
                  <a:bodyPr/>
                  <a:lstStyle/>
                  <a:p>
                    <a:r>
                      <a:rPr lang="en-US" baseline="0"/>
                      <a:t>Men</a:t>
                    </a:r>
                    <a:r>
                      <a:rPr lang="en-US" baseline="0" dirty="0"/>
                      <a:t>
</a:t>
                    </a:r>
                    <a:fld id="{C77C8B9F-7740-461C-AC3F-149A70BD8D96}"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CAC3-4B37-A04C-FD951C2000A4}"/>
                </c:ext>
              </c:extLst>
            </c:dLbl>
            <c:dLbl>
              <c:idx val="1"/>
              <c:tx>
                <c:rich>
                  <a:bodyPr/>
                  <a:lstStyle/>
                  <a:p>
                    <a:r>
                      <a:rPr lang="en-US" baseline="0"/>
                      <a:t>Women</a:t>
                    </a:r>
                    <a:r>
                      <a:rPr lang="en-US" baseline="0" dirty="0"/>
                      <a:t>
</a:t>
                    </a:r>
                    <a:fld id="{D30B5205-DEF6-43BE-B05F-09E4BEF054DD}"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CAC3-4B37-A04C-FD951C2000A4}"/>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Sheet2!$A$19:$A$20</c:f>
              <c:strCache>
                <c:ptCount val="2"/>
                <c:pt idx="0">
                  <c:v>Мъже</c:v>
                </c:pt>
                <c:pt idx="1">
                  <c:v>Жени</c:v>
                </c:pt>
              </c:strCache>
            </c:strRef>
          </c:cat>
          <c:val>
            <c:numRef>
              <c:f>Sheet2!$G$19:$G$20</c:f>
              <c:numCache>
                <c:formatCode>0.00%</c:formatCode>
                <c:ptCount val="2"/>
                <c:pt idx="0">
                  <c:v>0.45600000000000002</c:v>
                </c:pt>
                <c:pt idx="1">
                  <c:v>0.54400000000000004</c:v>
                </c:pt>
              </c:numCache>
            </c:numRef>
          </c:val>
          <c:extLst>
            <c:ext xmlns:c16="http://schemas.microsoft.com/office/drawing/2014/chart" uri="{C3380CC4-5D6E-409C-BE32-E72D297353CC}">
              <c16:uniqueId val="{00000004-CAC3-4B37-A04C-FD951C2000A4}"/>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bg-BG"/>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dPt>
            <c:idx val="0"/>
            <c:bubble3D val="0"/>
            <c:spPr>
              <a:solidFill>
                <a:schemeClr val="accent3">
                  <a:lumMod val="40000"/>
                  <a:lumOff val="60000"/>
                </a:schemeClr>
              </a:solidFill>
              <a:ln w="19050">
                <a:solidFill>
                  <a:schemeClr val="lt1"/>
                </a:solidFill>
              </a:ln>
              <a:effectLst/>
            </c:spPr>
            <c:extLst>
              <c:ext xmlns:c16="http://schemas.microsoft.com/office/drawing/2014/chart" uri="{C3380CC4-5D6E-409C-BE32-E72D297353CC}">
                <c16:uniqueId val="{00000001-F31A-4797-92D3-9B780532D287}"/>
              </c:ext>
            </c:extLst>
          </c:dPt>
          <c:dPt>
            <c:idx val="1"/>
            <c:bubble3D val="0"/>
            <c:spPr>
              <a:solidFill>
                <a:schemeClr val="accent4"/>
              </a:solidFill>
              <a:ln w="19050">
                <a:solidFill>
                  <a:schemeClr val="lt1"/>
                </a:solidFill>
              </a:ln>
              <a:effectLst/>
            </c:spPr>
            <c:extLst>
              <c:ext xmlns:c16="http://schemas.microsoft.com/office/drawing/2014/chart" uri="{C3380CC4-5D6E-409C-BE32-E72D297353CC}">
                <c16:uniqueId val="{00000003-F31A-4797-92D3-9B780532D287}"/>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F31A-4797-92D3-9B780532D287}"/>
              </c:ext>
            </c:extLst>
          </c:dPt>
          <c:dLbls>
            <c:dLbl>
              <c:idx val="0"/>
              <c:tx>
                <c:rich>
                  <a:bodyPr/>
                  <a:lstStyle/>
                  <a:p>
                    <a:r>
                      <a:rPr lang="en-US" baseline="0"/>
                      <a:t>Higher education</a:t>
                    </a:r>
                    <a:r>
                      <a:rPr lang="en-US" baseline="0" dirty="0"/>
                      <a:t>
</a:t>
                    </a:r>
                    <a:fld id="{2B947AA7-BACF-4564-92D1-1A869F2EAB53}"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F31A-4797-92D3-9B780532D287}"/>
                </c:ext>
              </c:extLst>
            </c:dLbl>
            <c:dLbl>
              <c:idx val="1"/>
              <c:tx>
                <c:rich>
                  <a:bodyPr/>
                  <a:lstStyle/>
                  <a:p>
                    <a:r>
                      <a:rPr lang="en-US" baseline="0"/>
                      <a:t>Secondary education</a:t>
                    </a:r>
                    <a:r>
                      <a:rPr lang="en-US" baseline="0" dirty="0"/>
                      <a:t>
</a:t>
                    </a:r>
                    <a:fld id="{3B8A4E53-924A-4836-BA7C-451980099A3F}"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F31A-4797-92D3-9B780532D287}"/>
                </c:ext>
              </c:extLst>
            </c:dLbl>
            <c:dLbl>
              <c:idx val="2"/>
              <c:tx>
                <c:rich>
                  <a:bodyPr/>
                  <a:lstStyle/>
                  <a:p>
                    <a:r>
                      <a:rPr lang="en-US"/>
                      <a:t>Primary and lesser education</a:t>
                    </a:r>
                    <a:r>
                      <a:rPr lang="en-US" baseline="0" dirty="0"/>
                      <a:t>
</a:t>
                    </a:r>
                    <a:fld id="{C1441A7A-13FF-4B8B-8C5F-90AD505C9D42}" type="VALUE">
                      <a:rPr lang="en-US" baseline="0"/>
                      <a:pPr/>
                      <a:t>[VALUE]</a:t>
                    </a:fld>
                    <a:endParaRPr lang="en-US" baseline="0" dirty="0"/>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F31A-4797-92D3-9B780532D287}"/>
                </c:ext>
              </c:extLst>
            </c:dLbl>
            <c:numFmt formatCode="0%" sourceLinked="0"/>
            <c:spPr>
              <a:noFill/>
              <a:ln>
                <a:noFill/>
              </a:ln>
              <a:effectLst/>
            </c:spPr>
            <c:txPr>
              <a:bodyPr rot="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showLegendKey val="0"/>
            <c:showVal val="1"/>
            <c:showCatName val="1"/>
            <c:showSerName val="0"/>
            <c:showPercent val="0"/>
            <c:showBubbleSize val="0"/>
            <c:separator>
</c:separator>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Sheet2!$A$27:$A$29</c:f>
              <c:strCache>
                <c:ptCount val="3"/>
                <c:pt idx="0">
                  <c:v>Висше</c:v>
                </c:pt>
                <c:pt idx="1">
                  <c:v>Средно</c:v>
                </c:pt>
                <c:pt idx="2">
                  <c:v>Основно и по-ниско</c:v>
                </c:pt>
              </c:strCache>
            </c:strRef>
          </c:cat>
          <c:val>
            <c:numRef>
              <c:f>Sheet2!$F$27:$F$29</c:f>
              <c:numCache>
                <c:formatCode>0.00%</c:formatCode>
                <c:ptCount val="3"/>
                <c:pt idx="0">
                  <c:v>0.14899999999999999</c:v>
                </c:pt>
                <c:pt idx="1">
                  <c:v>0.47299999999999998</c:v>
                </c:pt>
                <c:pt idx="2">
                  <c:v>0.378</c:v>
                </c:pt>
              </c:numCache>
            </c:numRef>
          </c:val>
          <c:extLst>
            <c:ext xmlns:c16="http://schemas.microsoft.com/office/drawing/2014/chart" uri="{C3380CC4-5D6E-409C-BE32-E72D297353CC}">
              <c16:uniqueId val="{00000006-F31A-4797-92D3-9B780532D28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0" cap="none" spc="0">
          <a:ln w="0"/>
          <a:solidFill>
            <a:schemeClr val="accent1"/>
          </a:solidFill>
          <a:effectLst>
            <a:outerShdw blurRad="38100" dist="25400" dir="5400000" algn="ctr" rotWithShape="0">
              <a:srgbClr val="6E747A">
                <a:alpha val="43000"/>
              </a:srgbClr>
            </a:outerShdw>
          </a:effectLst>
        </a:defRPr>
      </a:pPr>
      <a:endParaRPr lang="bg-BG"/>
    </a:p>
  </c:txPr>
  <c:externalData r:id="rId4">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spPr>
            <a:solidFill>
              <a:schemeClr val="accent1"/>
            </a:solidFill>
            <a:ln>
              <a:noFill/>
            </a:ln>
            <a:effectLst/>
          </c:spPr>
          <c:invertIfNegative val="0"/>
          <c:cat>
            <c:strRef>
              <c:f>Sheet2!$F$37:$F$38</c:f>
              <c:strCache>
                <c:ptCount val="2"/>
                <c:pt idx="0">
                  <c:v>Дял на лицата с увреждания сред населението на възраст 16-29 г. в страната</c:v>
                </c:pt>
                <c:pt idx="1">
                  <c:v>Дял на лицата с увреждания сред участниците</c:v>
                </c:pt>
              </c:strCache>
            </c:strRef>
          </c:cat>
          <c:val>
            <c:numRef>
              <c:f>Sheet2!$F$37:$F$38</c:f>
              <c:numCache>
                <c:formatCode>General</c:formatCode>
                <c:ptCount val="2"/>
                <c:pt idx="0">
                  <c:v>0</c:v>
                </c:pt>
                <c:pt idx="1">
                  <c:v>0</c:v>
                </c:pt>
              </c:numCache>
            </c:numRef>
          </c:val>
          <c:extLst>
            <c:ext xmlns:c16="http://schemas.microsoft.com/office/drawing/2014/chart" uri="{C3380CC4-5D6E-409C-BE32-E72D297353CC}">
              <c16:uniqueId val="{00000000-ED58-45F6-8361-B5B651F6A843}"/>
            </c:ext>
          </c:extLst>
        </c:ser>
        <c:ser>
          <c:idx val="1"/>
          <c:order val="1"/>
          <c:spPr>
            <a:solidFill>
              <a:schemeClr val="accent2"/>
            </a:solidFill>
            <a:ln>
              <a:noFill/>
            </a:ln>
            <a:effectLst/>
          </c:spPr>
          <c:invertIfNegative val="0"/>
          <c:dPt>
            <c:idx val="0"/>
            <c:invertIfNegative val="0"/>
            <c:bubble3D val="0"/>
            <c:spPr>
              <a:solidFill>
                <a:schemeClr val="accent6">
                  <a:lumMod val="40000"/>
                  <a:lumOff val="60000"/>
                </a:schemeClr>
              </a:solidFill>
              <a:ln>
                <a:noFill/>
              </a:ln>
              <a:effectLst/>
            </c:spPr>
            <c:extLst>
              <c:ext xmlns:c16="http://schemas.microsoft.com/office/drawing/2014/chart" uri="{C3380CC4-5D6E-409C-BE32-E72D297353CC}">
                <c16:uniqueId val="{00000002-ED58-45F6-8361-B5B651F6A843}"/>
              </c:ext>
            </c:extLst>
          </c:dPt>
          <c:dPt>
            <c:idx val="1"/>
            <c:invertIfNegative val="0"/>
            <c:bubble3D val="0"/>
            <c:spPr>
              <a:solidFill>
                <a:schemeClr val="accent6">
                  <a:lumMod val="60000"/>
                  <a:lumOff val="40000"/>
                </a:schemeClr>
              </a:solidFill>
              <a:ln>
                <a:noFill/>
              </a:ln>
              <a:effectLst/>
            </c:spPr>
            <c:extLst>
              <c:ext xmlns:c16="http://schemas.microsoft.com/office/drawing/2014/chart" uri="{C3380CC4-5D6E-409C-BE32-E72D297353CC}">
                <c16:uniqueId val="{00000004-ED58-45F6-8361-B5B651F6A843}"/>
              </c:ext>
            </c:extLst>
          </c:dPt>
          <c:dLbls>
            <c:numFmt formatCode="0.0%" sourceLinked="0"/>
            <c:spPr>
              <a:noFill/>
              <a:ln>
                <a:noFill/>
              </a:ln>
              <a:effectLst/>
            </c:spPr>
            <c:txPr>
              <a:bodyPr rot="0" spcFirstLastPara="1" vertOverflow="ellipsis" vert="horz" wrap="square" lIns="38100" tIns="19050" rIns="38100" bIns="19050" anchor="ctr" anchorCtr="1">
                <a:spAutoFit/>
              </a:bodyPr>
              <a:lstStyle/>
              <a:p>
                <a:pPr>
                  <a:defRPr sz="1800" b="0" i="0" u="none" strike="noStrike" kern="1200" baseline="0">
                    <a:solidFill>
                      <a:schemeClr val="tx1">
                        <a:lumMod val="75000"/>
                        <a:lumOff val="25000"/>
                      </a:schemeClr>
                    </a:solidFill>
                    <a:latin typeface="+mn-lt"/>
                    <a:ea typeface="+mn-ea"/>
                    <a:cs typeface="+mn-cs"/>
                  </a:defRPr>
                </a:pPr>
                <a:endParaRPr lang="bg-BG"/>
              </a:p>
            </c:txPr>
            <c:dLblPos val="ctr"/>
            <c:showLegendKey val="0"/>
            <c:showVal val="1"/>
            <c:showCatName val="0"/>
            <c:showSerName val="0"/>
            <c:showPercent val="0"/>
            <c:showBubbleSize val="0"/>
            <c:separator>
</c:separator>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Sheet2!$F$37:$F$38</c:f>
              <c:strCache>
                <c:ptCount val="2"/>
                <c:pt idx="0">
                  <c:v>Дял на лицата с увреждания сред населението на възраст 16-29 г. в страната</c:v>
                </c:pt>
                <c:pt idx="1">
                  <c:v>Дял на лицата с увреждания сред участниците</c:v>
                </c:pt>
              </c:strCache>
            </c:strRef>
          </c:cat>
          <c:val>
            <c:numRef>
              <c:f>Sheet2!$G$37:$G$38</c:f>
              <c:numCache>
                <c:formatCode>0.00%</c:formatCode>
                <c:ptCount val="2"/>
                <c:pt idx="0">
                  <c:v>1.2999999999999999E-2</c:v>
                </c:pt>
                <c:pt idx="1">
                  <c:v>1.4E-2</c:v>
                </c:pt>
              </c:numCache>
            </c:numRef>
          </c:val>
          <c:extLst>
            <c:ext xmlns:c16="http://schemas.microsoft.com/office/drawing/2014/chart" uri="{C3380CC4-5D6E-409C-BE32-E72D297353CC}">
              <c16:uniqueId val="{00000005-ED58-45F6-8361-B5B651F6A843}"/>
            </c:ext>
          </c:extLst>
        </c:ser>
        <c:dLbls>
          <c:showLegendKey val="0"/>
          <c:showVal val="0"/>
          <c:showCatName val="0"/>
          <c:showSerName val="0"/>
          <c:showPercent val="0"/>
          <c:showBubbleSize val="0"/>
        </c:dLbls>
        <c:gapWidth val="13"/>
        <c:overlap val="100"/>
        <c:axId val="84911232"/>
        <c:axId val="84912768"/>
      </c:barChart>
      <c:catAx>
        <c:axId val="84911232"/>
        <c:scaling>
          <c:orientation val="minMax"/>
        </c:scaling>
        <c:delete val="0"/>
        <c:axPos val="b"/>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400" b="0" i="0" u="none" strike="noStrike" kern="1200" cap="none" spc="0" baseline="0">
                <a:ln w="0"/>
                <a:solidFill>
                  <a:schemeClr val="tx1"/>
                </a:solidFill>
                <a:effectLst>
                  <a:outerShdw blurRad="38100" dist="19050" dir="2700000" algn="tl" rotWithShape="0">
                    <a:schemeClr val="dk1">
                      <a:alpha val="40000"/>
                    </a:schemeClr>
                  </a:outerShdw>
                </a:effectLst>
                <a:latin typeface="+mn-lt"/>
                <a:ea typeface="+mn-ea"/>
                <a:cs typeface="+mn-cs"/>
              </a:defRPr>
            </a:pPr>
            <a:endParaRPr lang="bg-BG"/>
          </a:p>
        </c:txPr>
        <c:crossAx val="84912768"/>
        <c:crosses val="autoZero"/>
        <c:auto val="1"/>
        <c:lblAlgn val="ctr"/>
        <c:lblOffset val="100"/>
        <c:noMultiLvlLbl val="0"/>
      </c:catAx>
      <c:valAx>
        <c:axId val="84912768"/>
        <c:scaling>
          <c:orientation val="minMax"/>
        </c:scaling>
        <c:delete val="1"/>
        <c:axPos val="l"/>
        <c:numFmt formatCode="General" sourceLinked="1"/>
        <c:majorTickMark val="none"/>
        <c:minorTickMark val="none"/>
        <c:tickLblPos val="nextTo"/>
        <c:crossAx val="849112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accent6">
        <a:lumMod val="20000"/>
        <a:lumOff val="80000"/>
      </a:schemeClr>
    </a:solidFill>
    <a:ln w="57150">
      <a:solidFill>
        <a:schemeClr val="bg1"/>
      </a:solidFill>
    </a:ln>
    <a:effectLst/>
  </c:spPr>
  <c:txPr>
    <a:bodyPr/>
    <a:lstStyle/>
    <a:p>
      <a:pPr>
        <a:defRPr/>
      </a:pPr>
      <a:endParaRPr lang="bg-BG"/>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2.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charts/style1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14.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image" Target="../media/image10.jpeg"/></Relationships>
</file>

<file path=ppt/diagrams/_rels/drawing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170CD0-9C74-4893-8EAC-EF3C808D9311}" type="doc">
      <dgm:prSet loTypeId="urn:microsoft.com/office/officeart/2005/8/layout/vList2" loCatId="list" qsTypeId="urn:microsoft.com/office/officeart/2005/8/quickstyle/3d2" qsCatId="3D" csTypeId="urn:microsoft.com/office/officeart/2005/8/colors/accent1_1" csCatId="accent1" phldr="1"/>
      <dgm:spPr/>
      <dgm:t>
        <a:bodyPr/>
        <a:lstStyle/>
        <a:p>
          <a:endParaRPr lang="en-US"/>
        </a:p>
      </dgm:t>
    </dgm:pt>
    <dgm:pt modelId="{FABC40EE-24B4-4605-BB9E-64F9245BE670}">
      <dgm:prSet phldrT="[Text]"/>
      <dgm:spPr/>
      <dgm:t>
        <a:bodyPr/>
        <a:lstStyle/>
        <a:p>
          <a:r>
            <a:rPr lang="en-US" dirty="0"/>
            <a:t>Context, general information about the evaluation, methods and tools, data used</a:t>
          </a:r>
        </a:p>
      </dgm:t>
    </dgm:pt>
    <dgm:pt modelId="{26660737-607A-4393-AF59-D77515763CAF}" type="parTrans" cxnId="{1D229A92-0F7E-4A6B-9F00-AB25E3FC1597}">
      <dgm:prSet/>
      <dgm:spPr/>
      <dgm:t>
        <a:bodyPr/>
        <a:lstStyle/>
        <a:p>
          <a:endParaRPr lang="en-US">
            <a:solidFill>
              <a:schemeClr val="accent2"/>
            </a:solidFill>
          </a:endParaRPr>
        </a:p>
      </dgm:t>
    </dgm:pt>
    <dgm:pt modelId="{FEF4FD9A-94B8-4F0F-82C6-976AAF4835FD}" type="sibTrans" cxnId="{1D229A92-0F7E-4A6B-9F00-AB25E3FC1597}">
      <dgm:prSet/>
      <dgm:spPr/>
      <dgm:t>
        <a:bodyPr/>
        <a:lstStyle/>
        <a:p>
          <a:endParaRPr lang="en-US">
            <a:solidFill>
              <a:schemeClr val="accent2"/>
            </a:solidFill>
          </a:endParaRPr>
        </a:p>
      </dgm:t>
    </dgm:pt>
    <dgm:pt modelId="{A1FB6D52-C8F7-4271-A3F5-EA4F2A2A4C9B}">
      <dgm:prSet phldrT="[Text]"/>
      <dgm:spPr/>
      <dgm:t>
        <a:bodyPr/>
        <a:lstStyle/>
        <a:p>
          <a:r>
            <a:rPr lang="en-US" dirty="0"/>
            <a:t>Implementation of the measures and feedback from participants and employers</a:t>
          </a:r>
        </a:p>
      </dgm:t>
    </dgm:pt>
    <dgm:pt modelId="{D954015F-6EE2-446E-880D-58C450043C98}" type="parTrans" cxnId="{32042921-0D89-40A3-968B-4222C8D558FC}">
      <dgm:prSet/>
      <dgm:spPr/>
      <dgm:t>
        <a:bodyPr/>
        <a:lstStyle/>
        <a:p>
          <a:endParaRPr lang="en-US">
            <a:solidFill>
              <a:schemeClr val="accent2"/>
            </a:solidFill>
          </a:endParaRPr>
        </a:p>
      </dgm:t>
    </dgm:pt>
    <dgm:pt modelId="{BE713982-C45E-485E-961A-25E5A9344D9A}" type="sibTrans" cxnId="{32042921-0D89-40A3-968B-4222C8D558FC}">
      <dgm:prSet/>
      <dgm:spPr/>
      <dgm:t>
        <a:bodyPr/>
        <a:lstStyle/>
        <a:p>
          <a:endParaRPr lang="en-US">
            <a:solidFill>
              <a:schemeClr val="accent2"/>
            </a:solidFill>
          </a:endParaRPr>
        </a:p>
      </dgm:t>
    </dgm:pt>
    <dgm:pt modelId="{2521FE73-B83A-4C37-91C3-BF9217837BA1}">
      <dgm:prSet phldrT="[Text]"/>
      <dgm:spPr/>
      <dgm:t>
        <a:bodyPr/>
        <a:lstStyle/>
        <a:p>
          <a:r>
            <a:rPr lang="en-US" dirty="0"/>
            <a:t>Degree of achievement of indicators, efficiency, gross effects and net impact</a:t>
          </a:r>
        </a:p>
      </dgm:t>
    </dgm:pt>
    <dgm:pt modelId="{E1EA3325-9F86-4FF3-9066-8129E86FA69C}" type="parTrans" cxnId="{E522F67B-F3FC-4DD4-96C1-482D0648DC36}">
      <dgm:prSet/>
      <dgm:spPr/>
      <dgm:t>
        <a:bodyPr/>
        <a:lstStyle/>
        <a:p>
          <a:endParaRPr lang="en-US">
            <a:solidFill>
              <a:schemeClr val="accent2"/>
            </a:solidFill>
          </a:endParaRPr>
        </a:p>
      </dgm:t>
    </dgm:pt>
    <dgm:pt modelId="{EEE6C8A6-5589-4230-BEBD-7D284C35213B}" type="sibTrans" cxnId="{E522F67B-F3FC-4DD4-96C1-482D0648DC36}">
      <dgm:prSet/>
      <dgm:spPr/>
      <dgm:t>
        <a:bodyPr/>
        <a:lstStyle/>
        <a:p>
          <a:endParaRPr lang="en-US">
            <a:solidFill>
              <a:schemeClr val="accent2"/>
            </a:solidFill>
          </a:endParaRPr>
        </a:p>
      </dgm:t>
    </dgm:pt>
    <dgm:pt modelId="{821B35A9-AB5A-425C-8971-74885BA2B4A3}">
      <dgm:prSet phldrT="[Text]"/>
      <dgm:spPr/>
      <dgm:t>
        <a:bodyPr/>
        <a:lstStyle/>
        <a:p>
          <a:r>
            <a:rPr lang="en-GB" dirty="0"/>
            <a:t>Implementation challenges and recommendations</a:t>
          </a:r>
          <a:endParaRPr lang="en-US" dirty="0"/>
        </a:p>
      </dgm:t>
    </dgm:pt>
    <dgm:pt modelId="{2320593B-70BE-4898-9EA3-98DD8A5459BC}" type="parTrans" cxnId="{13F1F6F4-EF7B-43F7-88C7-C161214D128E}">
      <dgm:prSet/>
      <dgm:spPr/>
      <dgm:t>
        <a:bodyPr/>
        <a:lstStyle/>
        <a:p>
          <a:endParaRPr lang="en-US">
            <a:solidFill>
              <a:schemeClr val="accent2"/>
            </a:solidFill>
          </a:endParaRPr>
        </a:p>
      </dgm:t>
    </dgm:pt>
    <dgm:pt modelId="{D08D7EE3-3EAE-4EBE-AC20-BB63F7993689}" type="sibTrans" cxnId="{13F1F6F4-EF7B-43F7-88C7-C161214D128E}">
      <dgm:prSet/>
      <dgm:spPr/>
      <dgm:t>
        <a:bodyPr/>
        <a:lstStyle/>
        <a:p>
          <a:endParaRPr lang="en-US">
            <a:solidFill>
              <a:schemeClr val="accent2"/>
            </a:solidFill>
          </a:endParaRPr>
        </a:p>
      </dgm:t>
    </dgm:pt>
    <dgm:pt modelId="{1293301F-4F88-442C-905A-5408E4A92488}" type="pres">
      <dgm:prSet presAssocID="{70170CD0-9C74-4893-8EAC-EF3C808D9311}" presName="linear" presStyleCnt="0">
        <dgm:presLayoutVars>
          <dgm:animLvl val="lvl"/>
          <dgm:resizeHandles val="exact"/>
        </dgm:presLayoutVars>
      </dgm:prSet>
      <dgm:spPr/>
    </dgm:pt>
    <dgm:pt modelId="{ABBE3BFC-9D5B-40DB-9563-5D5656B2B9BF}" type="pres">
      <dgm:prSet presAssocID="{FABC40EE-24B4-4605-BB9E-64F9245BE670}" presName="parentText" presStyleLbl="node1" presStyleIdx="0" presStyleCnt="4">
        <dgm:presLayoutVars>
          <dgm:chMax val="0"/>
          <dgm:bulletEnabled val="1"/>
        </dgm:presLayoutVars>
      </dgm:prSet>
      <dgm:spPr/>
    </dgm:pt>
    <dgm:pt modelId="{71214DEA-EED5-4956-AD72-A1409CF9C812}" type="pres">
      <dgm:prSet presAssocID="{FEF4FD9A-94B8-4F0F-82C6-976AAF4835FD}" presName="spacer" presStyleCnt="0"/>
      <dgm:spPr/>
    </dgm:pt>
    <dgm:pt modelId="{02A6DDFB-65BC-49F1-91B3-480E13D5C749}" type="pres">
      <dgm:prSet presAssocID="{A1FB6D52-C8F7-4271-A3F5-EA4F2A2A4C9B}" presName="parentText" presStyleLbl="node1" presStyleIdx="1" presStyleCnt="4">
        <dgm:presLayoutVars>
          <dgm:chMax val="0"/>
          <dgm:bulletEnabled val="1"/>
        </dgm:presLayoutVars>
      </dgm:prSet>
      <dgm:spPr/>
    </dgm:pt>
    <dgm:pt modelId="{29397E72-9C44-4B58-B076-EA7F67A0A352}" type="pres">
      <dgm:prSet presAssocID="{BE713982-C45E-485E-961A-25E5A9344D9A}" presName="spacer" presStyleCnt="0"/>
      <dgm:spPr/>
    </dgm:pt>
    <dgm:pt modelId="{C4CA82B4-8977-4DB0-95F8-5A685F9B440B}" type="pres">
      <dgm:prSet presAssocID="{2521FE73-B83A-4C37-91C3-BF9217837BA1}" presName="parentText" presStyleLbl="node1" presStyleIdx="2" presStyleCnt="4">
        <dgm:presLayoutVars>
          <dgm:chMax val="0"/>
          <dgm:bulletEnabled val="1"/>
        </dgm:presLayoutVars>
      </dgm:prSet>
      <dgm:spPr/>
    </dgm:pt>
    <dgm:pt modelId="{AC93B102-3547-41FB-B13F-B9D0F118073C}" type="pres">
      <dgm:prSet presAssocID="{EEE6C8A6-5589-4230-BEBD-7D284C35213B}" presName="spacer" presStyleCnt="0"/>
      <dgm:spPr/>
    </dgm:pt>
    <dgm:pt modelId="{384AF12E-EEF9-4BB1-BF18-B2EC97CB974F}" type="pres">
      <dgm:prSet presAssocID="{821B35A9-AB5A-425C-8971-74885BA2B4A3}" presName="parentText" presStyleLbl="node1" presStyleIdx="3" presStyleCnt="4">
        <dgm:presLayoutVars>
          <dgm:chMax val="0"/>
          <dgm:bulletEnabled val="1"/>
        </dgm:presLayoutVars>
      </dgm:prSet>
      <dgm:spPr/>
    </dgm:pt>
  </dgm:ptLst>
  <dgm:cxnLst>
    <dgm:cxn modelId="{C9B3301A-B378-4DBE-A9F7-564882286257}" type="presOf" srcId="{A1FB6D52-C8F7-4271-A3F5-EA4F2A2A4C9B}" destId="{02A6DDFB-65BC-49F1-91B3-480E13D5C749}" srcOrd="0" destOrd="0" presId="urn:microsoft.com/office/officeart/2005/8/layout/vList2"/>
    <dgm:cxn modelId="{32042921-0D89-40A3-968B-4222C8D558FC}" srcId="{70170CD0-9C74-4893-8EAC-EF3C808D9311}" destId="{A1FB6D52-C8F7-4271-A3F5-EA4F2A2A4C9B}" srcOrd="1" destOrd="0" parTransId="{D954015F-6EE2-446E-880D-58C450043C98}" sibTransId="{BE713982-C45E-485E-961A-25E5A9344D9A}"/>
    <dgm:cxn modelId="{4CF77047-8EF2-4980-A1EF-59AECEB27495}" type="presOf" srcId="{2521FE73-B83A-4C37-91C3-BF9217837BA1}" destId="{C4CA82B4-8977-4DB0-95F8-5A685F9B440B}" srcOrd="0" destOrd="0" presId="urn:microsoft.com/office/officeart/2005/8/layout/vList2"/>
    <dgm:cxn modelId="{DA80F956-497D-4AE5-B800-2732716A5724}" type="presOf" srcId="{70170CD0-9C74-4893-8EAC-EF3C808D9311}" destId="{1293301F-4F88-442C-905A-5408E4A92488}" srcOrd="0" destOrd="0" presId="urn:microsoft.com/office/officeart/2005/8/layout/vList2"/>
    <dgm:cxn modelId="{E63F5E57-D7C6-4C15-9E4E-0DA1AF7EBB02}" type="presOf" srcId="{FABC40EE-24B4-4605-BB9E-64F9245BE670}" destId="{ABBE3BFC-9D5B-40DB-9563-5D5656B2B9BF}" srcOrd="0" destOrd="0" presId="urn:microsoft.com/office/officeart/2005/8/layout/vList2"/>
    <dgm:cxn modelId="{E522F67B-F3FC-4DD4-96C1-482D0648DC36}" srcId="{70170CD0-9C74-4893-8EAC-EF3C808D9311}" destId="{2521FE73-B83A-4C37-91C3-BF9217837BA1}" srcOrd="2" destOrd="0" parTransId="{E1EA3325-9F86-4FF3-9066-8129E86FA69C}" sibTransId="{EEE6C8A6-5589-4230-BEBD-7D284C35213B}"/>
    <dgm:cxn modelId="{E988A285-4915-4F9A-B2A0-8A3B8CD0DA64}" type="presOf" srcId="{821B35A9-AB5A-425C-8971-74885BA2B4A3}" destId="{384AF12E-EEF9-4BB1-BF18-B2EC97CB974F}" srcOrd="0" destOrd="0" presId="urn:microsoft.com/office/officeart/2005/8/layout/vList2"/>
    <dgm:cxn modelId="{1D229A92-0F7E-4A6B-9F00-AB25E3FC1597}" srcId="{70170CD0-9C74-4893-8EAC-EF3C808D9311}" destId="{FABC40EE-24B4-4605-BB9E-64F9245BE670}" srcOrd="0" destOrd="0" parTransId="{26660737-607A-4393-AF59-D77515763CAF}" sibTransId="{FEF4FD9A-94B8-4F0F-82C6-976AAF4835FD}"/>
    <dgm:cxn modelId="{13F1F6F4-EF7B-43F7-88C7-C161214D128E}" srcId="{70170CD0-9C74-4893-8EAC-EF3C808D9311}" destId="{821B35A9-AB5A-425C-8971-74885BA2B4A3}" srcOrd="3" destOrd="0" parTransId="{2320593B-70BE-4898-9EA3-98DD8A5459BC}" sibTransId="{D08D7EE3-3EAE-4EBE-AC20-BB63F7993689}"/>
    <dgm:cxn modelId="{BB125B2D-8564-4755-9077-EF2DA9CCDBD5}" type="presParOf" srcId="{1293301F-4F88-442C-905A-5408E4A92488}" destId="{ABBE3BFC-9D5B-40DB-9563-5D5656B2B9BF}" srcOrd="0" destOrd="0" presId="urn:microsoft.com/office/officeart/2005/8/layout/vList2"/>
    <dgm:cxn modelId="{578CF209-8A0E-4F6C-AAE9-FCEBF3876C6B}" type="presParOf" srcId="{1293301F-4F88-442C-905A-5408E4A92488}" destId="{71214DEA-EED5-4956-AD72-A1409CF9C812}" srcOrd="1" destOrd="0" presId="urn:microsoft.com/office/officeart/2005/8/layout/vList2"/>
    <dgm:cxn modelId="{A3BA36EB-B74D-4DD6-9533-280A397A9472}" type="presParOf" srcId="{1293301F-4F88-442C-905A-5408E4A92488}" destId="{02A6DDFB-65BC-49F1-91B3-480E13D5C749}" srcOrd="2" destOrd="0" presId="urn:microsoft.com/office/officeart/2005/8/layout/vList2"/>
    <dgm:cxn modelId="{24AC9264-5107-4691-9987-300D351A081A}" type="presParOf" srcId="{1293301F-4F88-442C-905A-5408E4A92488}" destId="{29397E72-9C44-4B58-B076-EA7F67A0A352}" srcOrd="3" destOrd="0" presId="urn:microsoft.com/office/officeart/2005/8/layout/vList2"/>
    <dgm:cxn modelId="{9F25AA8C-A736-4B6F-A2E9-63F137D74F8D}" type="presParOf" srcId="{1293301F-4F88-442C-905A-5408E4A92488}" destId="{C4CA82B4-8977-4DB0-95F8-5A685F9B440B}" srcOrd="4" destOrd="0" presId="urn:microsoft.com/office/officeart/2005/8/layout/vList2"/>
    <dgm:cxn modelId="{F821FC6B-29A9-42C5-81D8-084149ACE111}" type="presParOf" srcId="{1293301F-4F88-442C-905A-5408E4A92488}" destId="{AC93B102-3547-41FB-B13F-B9D0F118073C}" srcOrd="5" destOrd="0" presId="urn:microsoft.com/office/officeart/2005/8/layout/vList2"/>
    <dgm:cxn modelId="{C4C52A19-97BD-45E8-911E-89A6C9FD572D}" type="presParOf" srcId="{1293301F-4F88-442C-905A-5408E4A92488}" destId="{384AF12E-EEF9-4BB1-BF18-B2EC97CB974F}"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67699B8-95FD-421A-8C59-EF9BE95A72EB}" type="doc">
      <dgm:prSet loTypeId="urn:microsoft.com/office/officeart/2005/8/layout/default" loCatId="list" qsTypeId="urn:microsoft.com/office/officeart/2005/8/quickstyle/3d3" qsCatId="3D" csTypeId="urn:microsoft.com/office/officeart/2005/8/colors/colorful2" csCatId="colorful" phldr="1"/>
      <dgm:spPr/>
      <dgm:t>
        <a:bodyPr/>
        <a:lstStyle/>
        <a:p>
          <a:endParaRPr lang="en-US"/>
        </a:p>
      </dgm:t>
    </dgm:pt>
    <dgm:pt modelId="{51022EB5-589D-4668-80AC-5CDEA32F1117}">
      <dgm:prSet phldrT="[Text]" custT="1"/>
      <dgm:spPr>
        <a:xfrm>
          <a:off x="832376" y="803"/>
          <a:ext cx="4493912" cy="1855329"/>
        </a:xfrm>
        <a:prstGeom prst="rect">
          <a:avLst/>
        </a:prstGeom>
        <a:solidFill>
          <a:srgbClr val="54A021">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n-US" sz="2800" i="1" dirty="0">
              <a:solidFill>
                <a:sysClr val="window" lastClr="FFFFFF"/>
              </a:solidFill>
              <a:latin typeface="Trebuchet MS" panose="020B0603020202020204"/>
              <a:ea typeface="+mn-ea"/>
              <a:cs typeface="+mn-cs"/>
            </a:rPr>
            <a:t>Gross effect</a:t>
          </a:r>
          <a:r>
            <a:rPr lang="bg-BG" sz="2800" i="1" dirty="0">
              <a:solidFill>
                <a:sysClr val="window" lastClr="FFFFFF"/>
              </a:solidFill>
              <a:latin typeface="Trebuchet MS" panose="020B0603020202020204"/>
              <a:ea typeface="+mn-ea"/>
              <a:cs typeface="+mn-cs"/>
            </a:rPr>
            <a:t>: 52%</a:t>
          </a:r>
          <a:endParaRPr lang="en-US" sz="2800" dirty="0">
            <a:solidFill>
              <a:sysClr val="window" lastClr="FFFFFF"/>
            </a:solidFill>
            <a:latin typeface="Trebuchet MS" panose="020B0603020202020204"/>
            <a:ea typeface="+mn-ea"/>
            <a:cs typeface="+mn-cs"/>
          </a:endParaRPr>
        </a:p>
      </dgm:t>
    </dgm:pt>
    <dgm:pt modelId="{14D0332F-C811-46A3-AA87-8CEC57F74162}" type="parTrans" cxnId="{294CBA9B-BA23-4ADE-B456-44423BAE7736}">
      <dgm:prSet/>
      <dgm:spPr/>
      <dgm:t>
        <a:bodyPr/>
        <a:lstStyle/>
        <a:p>
          <a:endParaRPr lang="en-US"/>
        </a:p>
      </dgm:t>
    </dgm:pt>
    <dgm:pt modelId="{1CFF9197-5695-4CA3-9E68-3E74B3B3E8F0}" type="sibTrans" cxnId="{294CBA9B-BA23-4ADE-B456-44423BAE7736}">
      <dgm:prSet/>
      <dgm:spPr/>
      <dgm:t>
        <a:bodyPr/>
        <a:lstStyle/>
        <a:p>
          <a:endParaRPr lang="en-US"/>
        </a:p>
      </dgm:t>
    </dgm:pt>
    <dgm:pt modelId="{CE360825-B369-497C-A09B-1712E3DA3CCC}">
      <dgm:prSet custT="1"/>
      <dgm:spPr>
        <a:xfrm>
          <a:off x="5775680" y="803"/>
          <a:ext cx="4493912" cy="1855329"/>
        </a:xfrm>
        <a:prstGeom prst="rect">
          <a:avLst/>
        </a:prstGeom>
        <a:solidFill>
          <a:srgbClr val="54A021">
            <a:hueOff val="-988095"/>
            <a:satOff val="4733"/>
            <a:lumOff val="4379"/>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n-GB" sz="2800" i="1" dirty="0">
              <a:solidFill>
                <a:sysClr val="window" lastClr="FFFFFF"/>
              </a:solidFill>
              <a:latin typeface="Trebuchet MS" panose="020B0603020202020204"/>
              <a:ea typeface="+mn-ea"/>
              <a:cs typeface="+mn-cs"/>
            </a:rPr>
            <a:t>Dead weight effect</a:t>
          </a:r>
          <a:r>
            <a:rPr lang="bg-BG" sz="2800" i="1" dirty="0">
              <a:solidFill>
                <a:sysClr val="window" lastClr="FFFFFF"/>
              </a:solidFill>
              <a:latin typeface="Trebuchet MS" panose="020B0603020202020204"/>
              <a:ea typeface="+mn-ea"/>
              <a:cs typeface="+mn-cs"/>
            </a:rPr>
            <a:t>: 2%</a:t>
          </a:r>
          <a:endParaRPr lang="en-US" sz="2800" i="1" dirty="0">
            <a:solidFill>
              <a:sysClr val="window" lastClr="FFFFFF"/>
            </a:solidFill>
            <a:latin typeface="Trebuchet MS" panose="020B0603020202020204"/>
            <a:ea typeface="+mn-ea"/>
            <a:cs typeface="+mn-cs"/>
          </a:endParaRPr>
        </a:p>
      </dgm:t>
    </dgm:pt>
    <dgm:pt modelId="{F0E27551-AFE5-42A3-8486-8E17114748FF}" type="parTrans" cxnId="{DB154EB5-4C66-4B7E-A8E8-0B69A99F77AD}">
      <dgm:prSet/>
      <dgm:spPr/>
      <dgm:t>
        <a:bodyPr/>
        <a:lstStyle/>
        <a:p>
          <a:endParaRPr lang="en-US"/>
        </a:p>
      </dgm:t>
    </dgm:pt>
    <dgm:pt modelId="{8D070549-2C25-480C-87C6-98247C624BF8}" type="sibTrans" cxnId="{DB154EB5-4C66-4B7E-A8E8-0B69A99F77AD}">
      <dgm:prSet/>
      <dgm:spPr/>
      <dgm:t>
        <a:bodyPr/>
        <a:lstStyle/>
        <a:p>
          <a:endParaRPr lang="en-US"/>
        </a:p>
      </dgm:t>
    </dgm:pt>
    <dgm:pt modelId="{0E23E812-0696-4443-BE15-3766D29D827D}">
      <dgm:prSet custT="1"/>
      <dgm:spPr>
        <a:xfrm>
          <a:off x="191567" y="2305524"/>
          <a:ext cx="4493912" cy="2696347"/>
        </a:xfrm>
        <a:prstGeom prst="rect">
          <a:avLst/>
        </a:prstGeom>
        <a:solidFill>
          <a:srgbClr val="54A021">
            <a:hueOff val="-1976191"/>
            <a:satOff val="9467"/>
            <a:lumOff val="8758"/>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n-GB" sz="2800" i="1" dirty="0">
              <a:solidFill>
                <a:sysClr val="window" lastClr="FFFFFF"/>
              </a:solidFill>
              <a:latin typeface="Trebuchet MS" panose="020B0603020202020204"/>
              <a:ea typeface="+mn-ea"/>
              <a:cs typeface="+mn-cs"/>
            </a:rPr>
            <a:t>Substitution effect</a:t>
          </a:r>
          <a:r>
            <a:rPr lang="bg-BG" sz="2800" i="1" dirty="0">
              <a:solidFill>
                <a:sysClr val="window" lastClr="FFFFFF"/>
              </a:solidFill>
              <a:latin typeface="Trebuchet MS" panose="020B0603020202020204"/>
              <a:ea typeface="+mn-ea"/>
              <a:cs typeface="+mn-cs"/>
            </a:rPr>
            <a:t>:</a:t>
          </a:r>
          <a:r>
            <a:rPr lang="en-US" sz="2800" i="1" dirty="0">
              <a:solidFill>
                <a:sysClr val="window" lastClr="FFFFFF"/>
              </a:solidFill>
              <a:latin typeface="Trebuchet MS" panose="020B0603020202020204"/>
              <a:ea typeface="+mn-ea"/>
              <a:cs typeface="+mn-cs"/>
            </a:rPr>
            <a:t> 12.7%</a:t>
          </a:r>
        </a:p>
      </dgm:t>
    </dgm:pt>
    <dgm:pt modelId="{B73E4120-1377-4C5C-926C-AFB438A26858}" type="parTrans" cxnId="{B6032A5A-B4DD-4709-B29F-200DAE4158B0}">
      <dgm:prSet/>
      <dgm:spPr/>
      <dgm:t>
        <a:bodyPr/>
        <a:lstStyle/>
        <a:p>
          <a:endParaRPr lang="en-US"/>
        </a:p>
      </dgm:t>
    </dgm:pt>
    <dgm:pt modelId="{C197E99E-719E-4177-B232-CDB45F0A6533}" type="sibTrans" cxnId="{B6032A5A-B4DD-4709-B29F-200DAE4158B0}">
      <dgm:prSet/>
      <dgm:spPr/>
      <dgm:t>
        <a:bodyPr/>
        <a:lstStyle/>
        <a:p>
          <a:endParaRPr lang="en-US"/>
        </a:p>
      </dgm:t>
    </dgm:pt>
    <dgm:pt modelId="{2BB8F050-BFAA-40A5-B74A-334F8D5C8297}">
      <dgm:prSet custT="1"/>
      <dgm:spPr>
        <a:xfrm>
          <a:off x="5134871" y="2305524"/>
          <a:ext cx="5775531" cy="2696347"/>
        </a:xfrm>
        <a:prstGeom prst="rect">
          <a:avLst/>
        </a:prstGeom>
        <a:solidFill>
          <a:srgbClr val="54A021">
            <a:hueOff val="-2964286"/>
            <a:satOff val="14200"/>
            <a:lumOff val="13137"/>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n-US" sz="2800" i="1" dirty="0">
              <a:solidFill>
                <a:sysClr val="window" lastClr="FFFFFF"/>
              </a:solidFill>
              <a:latin typeface="Trebuchet MS" panose="020B0603020202020204"/>
              <a:ea typeface="+mn-ea"/>
              <a:cs typeface="+mn-cs"/>
            </a:rPr>
            <a:t>Displacement effect</a:t>
          </a:r>
          <a:r>
            <a:rPr lang="bg-BG" sz="2800" i="1" dirty="0">
              <a:solidFill>
                <a:sysClr val="window" lastClr="FFFFFF"/>
              </a:solidFill>
              <a:latin typeface="Trebuchet MS" panose="020B0603020202020204"/>
              <a:ea typeface="+mn-ea"/>
              <a:cs typeface="+mn-cs"/>
            </a:rPr>
            <a:t>:</a:t>
          </a:r>
          <a:r>
            <a:rPr lang="en-US" sz="2800" i="1" dirty="0">
              <a:solidFill>
                <a:sysClr val="window" lastClr="FFFFFF"/>
              </a:solidFill>
              <a:latin typeface="Trebuchet MS" panose="020B0603020202020204"/>
              <a:ea typeface="+mn-ea"/>
              <a:cs typeface="+mn-cs"/>
            </a:rPr>
            <a:t> 11.6%</a:t>
          </a:r>
        </a:p>
      </dgm:t>
    </dgm:pt>
    <dgm:pt modelId="{1BA04743-5E8F-4AE2-A701-E2715D8451E7}" type="parTrans" cxnId="{4D7600A7-D9E6-4A4F-979F-F02BE4569EF7}">
      <dgm:prSet/>
      <dgm:spPr/>
      <dgm:t>
        <a:bodyPr/>
        <a:lstStyle/>
        <a:p>
          <a:endParaRPr lang="en-US"/>
        </a:p>
      </dgm:t>
    </dgm:pt>
    <dgm:pt modelId="{3253E022-613D-4BC1-A010-24CD30D8F61E}" type="sibTrans" cxnId="{4D7600A7-D9E6-4A4F-979F-F02BE4569EF7}">
      <dgm:prSet/>
      <dgm:spPr/>
      <dgm:t>
        <a:bodyPr/>
        <a:lstStyle/>
        <a:p>
          <a:endParaRPr lang="en-US"/>
        </a:p>
      </dgm:t>
    </dgm:pt>
    <dgm:pt modelId="{316FF695-DC6A-4F8D-9F5A-88D1970A29F1}">
      <dgm:prSet phldrT="[Text]" custT="1"/>
      <dgm:spPr>
        <a:xfrm>
          <a:off x="832376" y="803"/>
          <a:ext cx="4493912" cy="1855329"/>
        </a:xfrm>
        <a:prstGeom prst="rect">
          <a:avLst/>
        </a:prstGeom>
        <a:solidFill>
          <a:srgbClr val="54A021">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Char char="•"/>
          </a:pPr>
          <a:r>
            <a:rPr lang="en-US" sz="1600" i="1" dirty="0">
              <a:solidFill>
                <a:sysClr val="window" lastClr="FFFFFF"/>
              </a:solidFill>
              <a:latin typeface="Trebuchet MS" panose="020B0603020202020204"/>
              <a:ea typeface="+mn-ea"/>
              <a:cs typeface="+mn-cs"/>
            </a:rPr>
            <a:t>more than half of unemployed youth in 2015 work in 2018</a:t>
          </a:r>
          <a:endParaRPr lang="en-US" sz="1600" dirty="0">
            <a:solidFill>
              <a:sysClr val="window" lastClr="FFFFFF"/>
            </a:solidFill>
            <a:latin typeface="Trebuchet MS" panose="020B0603020202020204"/>
            <a:ea typeface="+mn-ea"/>
            <a:cs typeface="+mn-cs"/>
          </a:endParaRPr>
        </a:p>
      </dgm:t>
    </dgm:pt>
    <dgm:pt modelId="{BA9489B8-F76A-462B-B52C-5F26E3914B87}" type="parTrans" cxnId="{B39CCBFB-BB70-4AF9-ACCA-3557369ED0F6}">
      <dgm:prSet/>
      <dgm:spPr/>
      <dgm:t>
        <a:bodyPr/>
        <a:lstStyle/>
        <a:p>
          <a:endParaRPr lang="en-US"/>
        </a:p>
      </dgm:t>
    </dgm:pt>
    <dgm:pt modelId="{08DF14DD-CAFA-4F0B-817C-35336C9323F0}" type="sibTrans" cxnId="{B39CCBFB-BB70-4AF9-ACCA-3557369ED0F6}">
      <dgm:prSet/>
      <dgm:spPr/>
      <dgm:t>
        <a:bodyPr/>
        <a:lstStyle/>
        <a:p>
          <a:endParaRPr lang="en-US"/>
        </a:p>
      </dgm:t>
    </dgm:pt>
    <dgm:pt modelId="{B56270A1-0823-48F6-B4ED-A6448754853F}">
      <dgm:prSet custT="1"/>
      <dgm:spPr>
        <a:xfrm>
          <a:off x="5775680" y="803"/>
          <a:ext cx="4493912" cy="1855329"/>
        </a:xfrm>
        <a:prstGeom prst="rect">
          <a:avLst/>
        </a:prstGeom>
        <a:solidFill>
          <a:srgbClr val="54A021">
            <a:hueOff val="-988095"/>
            <a:satOff val="4733"/>
            <a:lumOff val="4379"/>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Char char="•"/>
          </a:pPr>
          <a:r>
            <a:rPr lang="en-US" sz="1600" i="1" dirty="0">
              <a:solidFill>
                <a:sysClr val="window" lastClr="FFFFFF"/>
              </a:solidFill>
              <a:latin typeface="Trebuchet MS" panose="020B0603020202020204"/>
              <a:ea typeface="+mn-ea"/>
              <a:cs typeface="+mn-cs"/>
            </a:rPr>
            <a:t>Share of young people who </a:t>
          </a:r>
          <a:r>
            <a:rPr lang="en-GB" sz="1600" i="1" dirty="0">
              <a:solidFill>
                <a:sysClr val="window" lastClr="FFFFFF"/>
              </a:solidFill>
              <a:latin typeface="Trebuchet MS" panose="020B0603020202020204"/>
              <a:ea typeface="+mn-ea"/>
              <a:cs typeface="+mn-cs"/>
            </a:rPr>
            <a:t>transitioned</a:t>
          </a:r>
          <a:r>
            <a:rPr lang="en-US" sz="1600" i="1" dirty="0">
              <a:solidFill>
                <a:sysClr val="window" lastClr="FFFFFF"/>
              </a:solidFill>
              <a:latin typeface="Trebuchet MS" panose="020B0603020202020204"/>
              <a:ea typeface="+mn-ea"/>
              <a:cs typeface="+mn-cs"/>
            </a:rPr>
            <a:t> from unemployment to employment without participating in YEI operation</a:t>
          </a:r>
        </a:p>
      </dgm:t>
    </dgm:pt>
    <dgm:pt modelId="{3485BD7C-30B8-4E72-AEB2-921F29386061}" type="parTrans" cxnId="{FA396BA3-0D0C-486C-BDB3-838128002DB7}">
      <dgm:prSet/>
      <dgm:spPr/>
      <dgm:t>
        <a:bodyPr/>
        <a:lstStyle/>
        <a:p>
          <a:endParaRPr lang="en-US"/>
        </a:p>
      </dgm:t>
    </dgm:pt>
    <dgm:pt modelId="{DA3F9695-5A21-41D9-B447-6AD026F19BF7}" type="sibTrans" cxnId="{FA396BA3-0D0C-486C-BDB3-838128002DB7}">
      <dgm:prSet/>
      <dgm:spPr/>
      <dgm:t>
        <a:bodyPr/>
        <a:lstStyle/>
        <a:p>
          <a:endParaRPr lang="en-US"/>
        </a:p>
      </dgm:t>
    </dgm:pt>
    <dgm:pt modelId="{B1D81DA3-B146-4605-B93A-6030DB907663}">
      <dgm:prSet custT="1"/>
      <dgm:spPr>
        <a:xfrm>
          <a:off x="191567" y="2305524"/>
          <a:ext cx="4493912" cy="2696347"/>
        </a:xfrm>
        <a:prstGeom prst="rect">
          <a:avLst/>
        </a:prstGeom>
        <a:solidFill>
          <a:srgbClr val="54A021">
            <a:hueOff val="-1976191"/>
            <a:satOff val="9467"/>
            <a:lumOff val="8758"/>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Char char="•"/>
          </a:pPr>
          <a:r>
            <a:rPr lang="en-US" sz="1600" i="1" dirty="0">
              <a:solidFill>
                <a:sysClr val="window" lastClr="FFFFFF"/>
              </a:solidFill>
              <a:latin typeface="Trebuchet MS" panose="020B0603020202020204"/>
              <a:ea typeface="+mn-ea"/>
              <a:cs typeface="+mn-cs"/>
            </a:rPr>
            <a:t>Share of employers who hired young people under YEI programs and measures on the place where other employees would have been hired or were fired by the company during the study period</a:t>
          </a:r>
        </a:p>
      </dgm:t>
    </dgm:pt>
    <dgm:pt modelId="{66610D68-764B-4E8D-B824-01572F4BE03D}" type="parTrans" cxnId="{D9636347-7465-401A-A948-8DA5308FDB11}">
      <dgm:prSet/>
      <dgm:spPr/>
      <dgm:t>
        <a:bodyPr/>
        <a:lstStyle/>
        <a:p>
          <a:endParaRPr lang="en-US"/>
        </a:p>
      </dgm:t>
    </dgm:pt>
    <dgm:pt modelId="{574DCEC2-A223-400A-91E5-50DA456A64EC}" type="sibTrans" cxnId="{D9636347-7465-401A-A948-8DA5308FDB11}">
      <dgm:prSet/>
      <dgm:spPr/>
      <dgm:t>
        <a:bodyPr/>
        <a:lstStyle/>
        <a:p>
          <a:endParaRPr lang="en-US"/>
        </a:p>
      </dgm:t>
    </dgm:pt>
    <dgm:pt modelId="{717FF64A-2727-4102-A5E6-66B94C7A3C32}">
      <dgm:prSet custT="1"/>
      <dgm:spPr>
        <a:xfrm>
          <a:off x="5134871" y="2305524"/>
          <a:ext cx="5775531" cy="2696347"/>
        </a:xfrm>
        <a:prstGeom prst="rect">
          <a:avLst/>
        </a:prstGeom>
        <a:solidFill>
          <a:srgbClr val="54A021">
            <a:hueOff val="-2964286"/>
            <a:satOff val="14200"/>
            <a:lumOff val="13137"/>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Char char="•"/>
          </a:pPr>
          <a:r>
            <a:rPr lang="en-US" sz="1600" i="1" dirty="0">
              <a:solidFill>
                <a:sysClr val="window" lastClr="FFFFFF"/>
              </a:solidFill>
              <a:latin typeface="Trebuchet MS" panose="020B0603020202020204"/>
              <a:ea typeface="+mn-ea"/>
              <a:cs typeface="+mn-cs"/>
            </a:rPr>
            <a:t>Share of employers who, as a result of their participation in the YEI schemes, have increased the quality of their products and services, improved their productivity, increased the overall production of their businesses at the expense of other business competitors that did not participate in the YEI schemes</a:t>
          </a:r>
        </a:p>
      </dgm:t>
    </dgm:pt>
    <dgm:pt modelId="{321D48C8-B466-4050-9DF7-ED5663450849}" type="parTrans" cxnId="{09DB2C11-1F94-400B-9B43-373CD632F573}">
      <dgm:prSet/>
      <dgm:spPr/>
      <dgm:t>
        <a:bodyPr/>
        <a:lstStyle/>
        <a:p>
          <a:endParaRPr lang="en-US"/>
        </a:p>
      </dgm:t>
    </dgm:pt>
    <dgm:pt modelId="{AA2EB2AD-7005-4524-A018-B1DD1B56C74F}" type="sibTrans" cxnId="{09DB2C11-1F94-400B-9B43-373CD632F573}">
      <dgm:prSet/>
      <dgm:spPr/>
      <dgm:t>
        <a:bodyPr/>
        <a:lstStyle/>
        <a:p>
          <a:endParaRPr lang="en-US"/>
        </a:p>
      </dgm:t>
    </dgm:pt>
    <dgm:pt modelId="{A5AF484E-5B38-421E-97E9-4089E57EEE4C}">
      <dgm:prSet custT="1"/>
      <dgm:spPr>
        <a:xfrm>
          <a:off x="191567" y="2305524"/>
          <a:ext cx="4493912" cy="2696347"/>
        </a:xfrm>
        <a:prstGeom prst="rect">
          <a:avLst/>
        </a:prstGeom>
        <a:solidFill>
          <a:srgbClr val="54A021">
            <a:hueOff val="-1976191"/>
            <a:satOff val="9467"/>
            <a:lumOff val="8758"/>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Char char="•"/>
          </a:pPr>
          <a:endParaRPr lang="bg-BG" sz="1600" i="1" dirty="0">
            <a:solidFill>
              <a:sysClr val="window" lastClr="FFFFFF"/>
            </a:solidFill>
            <a:latin typeface="Trebuchet MS" panose="020B0603020202020204"/>
            <a:ea typeface="+mn-ea"/>
            <a:cs typeface="+mn-cs"/>
          </a:endParaRPr>
        </a:p>
      </dgm:t>
    </dgm:pt>
    <dgm:pt modelId="{703C3234-7CFC-4CEB-AFFC-609F7E615026}" type="parTrans" cxnId="{1AE4C447-FC9C-4253-9BEB-3F6C5672D042}">
      <dgm:prSet/>
      <dgm:spPr/>
      <dgm:t>
        <a:bodyPr/>
        <a:lstStyle/>
        <a:p>
          <a:endParaRPr lang="bg-BG"/>
        </a:p>
      </dgm:t>
    </dgm:pt>
    <dgm:pt modelId="{3FFDEF07-379F-4565-8F10-25AA18A9CC02}" type="sibTrans" cxnId="{1AE4C447-FC9C-4253-9BEB-3F6C5672D042}">
      <dgm:prSet/>
      <dgm:spPr/>
      <dgm:t>
        <a:bodyPr/>
        <a:lstStyle/>
        <a:p>
          <a:endParaRPr lang="bg-BG"/>
        </a:p>
      </dgm:t>
    </dgm:pt>
    <dgm:pt modelId="{2AFDBF7C-4683-4CFB-8AA6-F8974EC7C4FC}" type="pres">
      <dgm:prSet presAssocID="{967699B8-95FD-421A-8C59-EF9BE95A72EB}" presName="diagram" presStyleCnt="0">
        <dgm:presLayoutVars>
          <dgm:dir/>
          <dgm:resizeHandles val="exact"/>
        </dgm:presLayoutVars>
      </dgm:prSet>
      <dgm:spPr/>
    </dgm:pt>
    <dgm:pt modelId="{D3E816B8-72D1-4CBC-B8EF-76EA01B8D24A}" type="pres">
      <dgm:prSet presAssocID="{51022EB5-589D-4668-80AC-5CDEA32F1117}" presName="node" presStyleLbl="node1" presStyleIdx="0" presStyleCnt="4" custScaleY="68809">
        <dgm:presLayoutVars>
          <dgm:bulletEnabled val="1"/>
        </dgm:presLayoutVars>
      </dgm:prSet>
      <dgm:spPr/>
    </dgm:pt>
    <dgm:pt modelId="{9B1EFD23-6AF4-413E-9F33-413B0B503251}" type="pres">
      <dgm:prSet presAssocID="{1CFF9197-5695-4CA3-9E68-3E74B3B3E8F0}" presName="sibTrans" presStyleCnt="0"/>
      <dgm:spPr/>
    </dgm:pt>
    <dgm:pt modelId="{A8E7A53E-51C7-41CD-BEF0-B10852B4BFAF}" type="pres">
      <dgm:prSet presAssocID="{CE360825-B369-497C-A09B-1712E3DA3CCC}" presName="node" presStyleLbl="node1" presStyleIdx="1" presStyleCnt="4" custScaleY="68809">
        <dgm:presLayoutVars>
          <dgm:bulletEnabled val="1"/>
        </dgm:presLayoutVars>
      </dgm:prSet>
      <dgm:spPr/>
    </dgm:pt>
    <dgm:pt modelId="{6752D67D-0B7E-45E8-BCCB-A489E925D186}" type="pres">
      <dgm:prSet presAssocID="{8D070549-2C25-480C-87C6-98247C624BF8}" presName="sibTrans" presStyleCnt="0"/>
      <dgm:spPr/>
    </dgm:pt>
    <dgm:pt modelId="{440952C9-D266-4BAB-9682-7AA4FC5113F2}" type="pres">
      <dgm:prSet presAssocID="{0E23E812-0696-4443-BE15-3766D29D827D}" presName="node" presStyleLbl="node1" presStyleIdx="2" presStyleCnt="4">
        <dgm:presLayoutVars>
          <dgm:bulletEnabled val="1"/>
        </dgm:presLayoutVars>
      </dgm:prSet>
      <dgm:spPr/>
    </dgm:pt>
    <dgm:pt modelId="{259A8E6C-55CB-4E4B-B327-97417CA16C03}" type="pres">
      <dgm:prSet presAssocID="{C197E99E-719E-4177-B232-CDB45F0A6533}" presName="sibTrans" presStyleCnt="0"/>
      <dgm:spPr/>
    </dgm:pt>
    <dgm:pt modelId="{2B509A14-C09D-4084-B3CE-9BD515088C2C}" type="pres">
      <dgm:prSet presAssocID="{2BB8F050-BFAA-40A5-B74A-334F8D5C8297}" presName="node" presStyleLbl="node1" presStyleIdx="3" presStyleCnt="4" custScaleX="128519">
        <dgm:presLayoutVars>
          <dgm:bulletEnabled val="1"/>
        </dgm:presLayoutVars>
      </dgm:prSet>
      <dgm:spPr/>
    </dgm:pt>
  </dgm:ptLst>
  <dgm:cxnLst>
    <dgm:cxn modelId="{09DB2C11-1F94-400B-9B43-373CD632F573}" srcId="{2BB8F050-BFAA-40A5-B74A-334F8D5C8297}" destId="{717FF64A-2727-4102-A5E6-66B94C7A3C32}" srcOrd="0" destOrd="0" parTransId="{321D48C8-B466-4050-9DF7-ED5663450849}" sibTransId="{AA2EB2AD-7005-4524-A018-B1DD1B56C74F}"/>
    <dgm:cxn modelId="{6F42F037-0340-4051-BEE5-0B746F2F856F}" type="presOf" srcId="{51022EB5-589D-4668-80AC-5CDEA32F1117}" destId="{D3E816B8-72D1-4CBC-B8EF-76EA01B8D24A}" srcOrd="0" destOrd="0" presId="urn:microsoft.com/office/officeart/2005/8/layout/default"/>
    <dgm:cxn modelId="{74942643-EA9A-4A5E-BB63-4FAE75B62621}" type="presOf" srcId="{717FF64A-2727-4102-A5E6-66B94C7A3C32}" destId="{2B509A14-C09D-4084-B3CE-9BD515088C2C}" srcOrd="0" destOrd="1" presId="urn:microsoft.com/office/officeart/2005/8/layout/default"/>
    <dgm:cxn modelId="{43A9BF44-BBA2-4B48-9BF0-E5F0E43D8AA9}" type="presOf" srcId="{967699B8-95FD-421A-8C59-EF9BE95A72EB}" destId="{2AFDBF7C-4683-4CFB-8AA6-F8974EC7C4FC}" srcOrd="0" destOrd="0" presId="urn:microsoft.com/office/officeart/2005/8/layout/default"/>
    <dgm:cxn modelId="{D9636347-7465-401A-A948-8DA5308FDB11}" srcId="{0E23E812-0696-4443-BE15-3766D29D827D}" destId="{B1D81DA3-B146-4605-B93A-6030DB907663}" srcOrd="0" destOrd="0" parTransId="{66610D68-764B-4E8D-B824-01572F4BE03D}" sibTransId="{574DCEC2-A223-400A-91E5-50DA456A64EC}"/>
    <dgm:cxn modelId="{1AE4C447-FC9C-4253-9BEB-3F6C5672D042}" srcId="{0E23E812-0696-4443-BE15-3766D29D827D}" destId="{A5AF484E-5B38-421E-97E9-4089E57EEE4C}" srcOrd="1" destOrd="0" parTransId="{703C3234-7CFC-4CEB-AFFC-609F7E615026}" sibTransId="{3FFDEF07-379F-4565-8F10-25AA18A9CC02}"/>
    <dgm:cxn modelId="{B6032A5A-B4DD-4709-B29F-200DAE4158B0}" srcId="{967699B8-95FD-421A-8C59-EF9BE95A72EB}" destId="{0E23E812-0696-4443-BE15-3766D29D827D}" srcOrd="2" destOrd="0" parTransId="{B73E4120-1377-4C5C-926C-AFB438A26858}" sibTransId="{C197E99E-719E-4177-B232-CDB45F0A6533}"/>
    <dgm:cxn modelId="{628CA37A-95E1-4376-BCE6-AE8E6995FDF6}" type="presOf" srcId="{B56270A1-0823-48F6-B4ED-A6448754853F}" destId="{A8E7A53E-51C7-41CD-BEF0-B10852B4BFAF}" srcOrd="0" destOrd="1" presId="urn:microsoft.com/office/officeart/2005/8/layout/default"/>
    <dgm:cxn modelId="{B2EAAE8E-974A-4E5F-8F5A-F4CA3BB307EB}" type="presOf" srcId="{316FF695-DC6A-4F8D-9F5A-88D1970A29F1}" destId="{D3E816B8-72D1-4CBC-B8EF-76EA01B8D24A}" srcOrd="0" destOrd="1" presId="urn:microsoft.com/office/officeart/2005/8/layout/default"/>
    <dgm:cxn modelId="{294CBA9B-BA23-4ADE-B456-44423BAE7736}" srcId="{967699B8-95FD-421A-8C59-EF9BE95A72EB}" destId="{51022EB5-589D-4668-80AC-5CDEA32F1117}" srcOrd="0" destOrd="0" parTransId="{14D0332F-C811-46A3-AA87-8CEC57F74162}" sibTransId="{1CFF9197-5695-4CA3-9E68-3E74B3B3E8F0}"/>
    <dgm:cxn modelId="{FA396BA3-0D0C-486C-BDB3-838128002DB7}" srcId="{CE360825-B369-497C-A09B-1712E3DA3CCC}" destId="{B56270A1-0823-48F6-B4ED-A6448754853F}" srcOrd="0" destOrd="0" parTransId="{3485BD7C-30B8-4E72-AEB2-921F29386061}" sibTransId="{DA3F9695-5A21-41D9-B447-6AD026F19BF7}"/>
    <dgm:cxn modelId="{4552ECA6-AE47-4BD9-9045-BE3BAD88A6B2}" type="presOf" srcId="{2BB8F050-BFAA-40A5-B74A-334F8D5C8297}" destId="{2B509A14-C09D-4084-B3CE-9BD515088C2C}" srcOrd="0" destOrd="0" presId="urn:microsoft.com/office/officeart/2005/8/layout/default"/>
    <dgm:cxn modelId="{4D7600A7-D9E6-4A4F-979F-F02BE4569EF7}" srcId="{967699B8-95FD-421A-8C59-EF9BE95A72EB}" destId="{2BB8F050-BFAA-40A5-B74A-334F8D5C8297}" srcOrd="3" destOrd="0" parTransId="{1BA04743-5E8F-4AE2-A701-E2715D8451E7}" sibTransId="{3253E022-613D-4BC1-A010-24CD30D8F61E}"/>
    <dgm:cxn modelId="{DB154EB5-4C66-4B7E-A8E8-0B69A99F77AD}" srcId="{967699B8-95FD-421A-8C59-EF9BE95A72EB}" destId="{CE360825-B369-497C-A09B-1712E3DA3CCC}" srcOrd="1" destOrd="0" parTransId="{F0E27551-AFE5-42A3-8486-8E17114748FF}" sibTransId="{8D070549-2C25-480C-87C6-98247C624BF8}"/>
    <dgm:cxn modelId="{FA22A0B9-7229-4C43-99B3-328206A55E53}" type="presOf" srcId="{A5AF484E-5B38-421E-97E9-4089E57EEE4C}" destId="{440952C9-D266-4BAB-9682-7AA4FC5113F2}" srcOrd="0" destOrd="2" presId="urn:microsoft.com/office/officeart/2005/8/layout/default"/>
    <dgm:cxn modelId="{D9CEC0C9-0F7D-4B34-9131-0D323A2E2C1C}" type="presOf" srcId="{CE360825-B369-497C-A09B-1712E3DA3CCC}" destId="{A8E7A53E-51C7-41CD-BEF0-B10852B4BFAF}" srcOrd="0" destOrd="0" presId="urn:microsoft.com/office/officeart/2005/8/layout/default"/>
    <dgm:cxn modelId="{9F84E5CC-316A-41E0-B395-D6849F8FB1D8}" type="presOf" srcId="{B1D81DA3-B146-4605-B93A-6030DB907663}" destId="{440952C9-D266-4BAB-9682-7AA4FC5113F2}" srcOrd="0" destOrd="1" presId="urn:microsoft.com/office/officeart/2005/8/layout/default"/>
    <dgm:cxn modelId="{E10BFFEB-70AD-4D76-85B0-E94111882B4D}" type="presOf" srcId="{0E23E812-0696-4443-BE15-3766D29D827D}" destId="{440952C9-D266-4BAB-9682-7AA4FC5113F2}" srcOrd="0" destOrd="0" presId="urn:microsoft.com/office/officeart/2005/8/layout/default"/>
    <dgm:cxn modelId="{B39CCBFB-BB70-4AF9-ACCA-3557369ED0F6}" srcId="{51022EB5-589D-4668-80AC-5CDEA32F1117}" destId="{316FF695-DC6A-4F8D-9F5A-88D1970A29F1}" srcOrd="0" destOrd="0" parTransId="{BA9489B8-F76A-462B-B52C-5F26E3914B87}" sibTransId="{08DF14DD-CAFA-4F0B-817C-35336C9323F0}"/>
    <dgm:cxn modelId="{F6CFB960-EFF7-480D-807A-EDEBE01C0017}" type="presParOf" srcId="{2AFDBF7C-4683-4CFB-8AA6-F8974EC7C4FC}" destId="{D3E816B8-72D1-4CBC-B8EF-76EA01B8D24A}" srcOrd="0" destOrd="0" presId="urn:microsoft.com/office/officeart/2005/8/layout/default"/>
    <dgm:cxn modelId="{65C00D7B-31CC-4852-820A-134FE9EF8239}" type="presParOf" srcId="{2AFDBF7C-4683-4CFB-8AA6-F8974EC7C4FC}" destId="{9B1EFD23-6AF4-413E-9F33-413B0B503251}" srcOrd="1" destOrd="0" presId="urn:microsoft.com/office/officeart/2005/8/layout/default"/>
    <dgm:cxn modelId="{24679F1A-ED93-4BBB-BD0B-B49F12737F73}" type="presParOf" srcId="{2AFDBF7C-4683-4CFB-8AA6-F8974EC7C4FC}" destId="{A8E7A53E-51C7-41CD-BEF0-B10852B4BFAF}" srcOrd="2" destOrd="0" presId="urn:microsoft.com/office/officeart/2005/8/layout/default"/>
    <dgm:cxn modelId="{DB0645AF-C7D7-4E76-9CE8-82825526F41A}" type="presParOf" srcId="{2AFDBF7C-4683-4CFB-8AA6-F8974EC7C4FC}" destId="{6752D67D-0B7E-45E8-BCCB-A489E925D186}" srcOrd="3" destOrd="0" presId="urn:microsoft.com/office/officeart/2005/8/layout/default"/>
    <dgm:cxn modelId="{D6EC236E-4A8F-44FE-B1E5-F346B8266BE1}" type="presParOf" srcId="{2AFDBF7C-4683-4CFB-8AA6-F8974EC7C4FC}" destId="{440952C9-D266-4BAB-9682-7AA4FC5113F2}" srcOrd="4" destOrd="0" presId="urn:microsoft.com/office/officeart/2005/8/layout/default"/>
    <dgm:cxn modelId="{AB95C9EA-5296-486F-AA1F-F2462A3C155A}" type="presParOf" srcId="{2AFDBF7C-4683-4CFB-8AA6-F8974EC7C4FC}" destId="{259A8E6C-55CB-4E4B-B327-97417CA16C03}" srcOrd="5" destOrd="0" presId="urn:microsoft.com/office/officeart/2005/8/layout/default"/>
    <dgm:cxn modelId="{8689701C-9A7B-4D0C-81AB-65312659ED02}" type="presParOf" srcId="{2AFDBF7C-4683-4CFB-8AA6-F8974EC7C4FC}" destId="{2B509A14-C09D-4084-B3CE-9BD515088C2C}"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67699B8-95FD-421A-8C59-EF9BE95A72EB}" type="doc">
      <dgm:prSet loTypeId="urn:microsoft.com/office/officeart/2005/8/layout/default" loCatId="list" qsTypeId="urn:microsoft.com/office/officeart/2005/8/quickstyle/3d3" qsCatId="3D" csTypeId="urn:microsoft.com/office/officeart/2005/8/colors/colorful1" csCatId="colorful" phldr="1"/>
      <dgm:spPr/>
      <dgm:t>
        <a:bodyPr/>
        <a:lstStyle/>
        <a:p>
          <a:endParaRPr lang="en-US"/>
        </a:p>
      </dgm:t>
    </dgm:pt>
    <dgm:pt modelId="{43F23149-1D06-4E34-8C17-56FD88C73977}">
      <dgm:prSet custT="1"/>
      <dgm:spPr>
        <a:xfrm>
          <a:off x="1365217" y="2693493"/>
          <a:ext cx="3843115" cy="2305869"/>
        </a:xfrm>
        <a:prstGeom prst="rect">
          <a:avLst/>
        </a:prstGeom>
        <a:solidFill>
          <a:srgbClr val="E76618">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None/>
          </a:pPr>
          <a:r>
            <a:rPr lang="en-US" sz="1600" dirty="0">
              <a:solidFill>
                <a:sysClr val="window" lastClr="FFFFFF"/>
              </a:solidFill>
              <a:latin typeface="Trebuchet MS" panose="020B0603020202020204"/>
              <a:ea typeface="+mn-ea"/>
              <a:cs typeface="+mn-cs"/>
            </a:rPr>
            <a:t>The net effect on the dynamics of the unemployed is negligibly small: the share of unemployed young people participating in the program would be 0.3% lower without YEI operations</a:t>
          </a:r>
        </a:p>
      </dgm:t>
    </dgm:pt>
    <dgm:pt modelId="{359356D4-A8E1-4445-9E63-BA218098FC9F}" type="parTrans" cxnId="{01F4968B-1E0C-4F9F-983E-69EF6E71B86C}">
      <dgm:prSet/>
      <dgm:spPr/>
      <dgm:t>
        <a:bodyPr/>
        <a:lstStyle/>
        <a:p>
          <a:endParaRPr lang="en-US" sz="1600"/>
        </a:p>
      </dgm:t>
    </dgm:pt>
    <dgm:pt modelId="{61298FC0-8F31-41AB-A7AD-E1FA0F94CD0E}" type="sibTrans" cxnId="{01F4968B-1E0C-4F9F-983E-69EF6E71B86C}">
      <dgm:prSet/>
      <dgm:spPr/>
      <dgm:t>
        <a:bodyPr/>
        <a:lstStyle/>
        <a:p>
          <a:endParaRPr lang="en-US" sz="1600"/>
        </a:p>
      </dgm:t>
    </dgm:pt>
    <dgm:pt modelId="{E737FADB-D64E-4A37-86B9-2781E919972D}">
      <dgm:prSet custT="1"/>
      <dgm:spPr>
        <a:xfrm>
          <a:off x="5592645" y="2693493"/>
          <a:ext cx="4206251" cy="2305869"/>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None/>
          </a:pPr>
          <a:r>
            <a:rPr lang="en-US" sz="1600" dirty="0">
              <a:solidFill>
                <a:sysClr val="window" lastClr="FFFFFF"/>
              </a:solidFill>
              <a:latin typeface="Trebuchet MS" panose="020B0603020202020204"/>
              <a:ea typeface="+mn-ea"/>
              <a:cs typeface="+mn-cs"/>
            </a:rPr>
            <a:t>Statistically significant factors determining the net impact of the measures:</a:t>
          </a:r>
        </a:p>
      </dgm:t>
    </dgm:pt>
    <dgm:pt modelId="{A21B2F10-3E6D-43E1-B4B3-A8374BE8F4DB}" type="parTrans" cxnId="{D44CD9AC-60D7-469F-999C-C47562746AAF}">
      <dgm:prSet/>
      <dgm:spPr/>
      <dgm:t>
        <a:bodyPr/>
        <a:lstStyle/>
        <a:p>
          <a:endParaRPr lang="en-US" sz="1600"/>
        </a:p>
      </dgm:t>
    </dgm:pt>
    <dgm:pt modelId="{C3088130-6558-4EC4-AC47-81C4CB355329}" type="sibTrans" cxnId="{D44CD9AC-60D7-469F-999C-C47562746AAF}">
      <dgm:prSet/>
      <dgm:spPr/>
      <dgm:t>
        <a:bodyPr/>
        <a:lstStyle/>
        <a:p>
          <a:endParaRPr lang="en-US" sz="1600"/>
        </a:p>
      </dgm:t>
    </dgm:pt>
    <dgm:pt modelId="{3568A987-F840-4769-838F-B0AB427CFF90}">
      <dgm:prSet custT="1"/>
      <dgm:spPr>
        <a:xfrm>
          <a:off x="1365217" y="2693493"/>
          <a:ext cx="3843115" cy="2305869"/>
        </a:xfrm>
        <a:prstGeom prst="rect">
          <a:avLst/>
        </a:prstGeom>
        <a:solidFill>
          <a:srgbClr val="E76618">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Char char=""/>
          </a:pPr>
          <a:r>
            <a:rPr lang="en-US" sz="1600" dirty="0">
              <a:solidFill>
                <a:sysClr val="window" lastClr="FFFFFF"/>
              </a:solidFill>
              <a:latin typeface="Trebuchet MS" panose="020B0603020202020204"/>
              <a:ea typeface="+mn-ea"/>
              <a:cs typeface="+mn-cs"/>
            </a:rPr>
            <a:t>a considerable part of the measures are aimed at activating young people</a:t>
          </a:r>
        </a:p>
      </dgm:t>
    </dgm:pt>
    <dgm:pt modelId="{CA347C05-8C14-4218-B397-3DAA75D2E454}" type="parTrans" cxnId="{A07B8983-2CBF-4391-A6BB-41C7AA25D96F}">
      <dgm:prSet/>
      <dgm:spPr/>
      <dgm:t>
        <a:bodyPr/>
        <a:lstStyle/>
        <a:p>
          <a:endParaRPr lang="en-US" sz="1600"/>
        </a:p>
      </dgm:t>
    </dgm:pt>
    <dgm:pt modelId="{D28E4F68-588C-4F96-B60B-B06B8E66BE6D}" type="sibTrans" cxnId="{A07B8983-2CBF-4391-A6BB-41C7AA25D96F}">
      <dgm:prSet/>
      <dgm:spPr/>
      <dgm:t>
        <a:bodyPr/>
        <a:lstStyle/>
        <a:p>
          <a:endParaRPr lang="en-US" sz="1600"/>
        </a:p>
      </dgm:t>
    </dgm:pt>
    <dgm:pt modelId="{D092E696-94DF-44B3-BE87-8FFB7877B718}">
      <dgm:prSet custT="1"/>
      <dgm:spPr>
        <a:xfrm>
          <a:off x="1546785" y="3312"/>
          <a:ext cx="3843115" cy="2305869"/>
        </a:xfrm>
        <a:prstGeom prst="rect">
          <a:avLst/>
        </a:prstGeom>
        <a:solidFill>
          <a:srgbClr val="54A021">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None/>
          </a:pPr>
          <a:r>
            <a:rPr lang="en-US" sz="1600" dirty="0">
              <a:solidFill>
                <a:sysClr val="window" lastClr="FFFFFF"/>
              </a:solidFill>
              <a:latin typeface="Trebuchet MS" panose="020B0603020202020204"/>
              <a:ea typeface="+mn-ea"/>
              <a:cs typeface="+mn-cs"/>
            </a:rPr>
            <a:t>For young people participating in the schemes, the employment opportunity 6 months after the program increases by 37% and the employment opportunity 12 months after the program - by 49%</a:t>
          </a:r>
          <a:r>
            <a:rPr lang="bg-BG" sz="1600" dirty="0">
              <a:solidFill>
                <a:sysClr val="window" lastClr="FFFFFF"/>
              </a:solidFill>
              <a:latin typeface="Trebuchet MS" panose="020B0603020202020204"/>
              <a:ea typeface="+mn-ea"/>
              <a:cs typeface="+mn-cs"/>
            </a:rPr>
            <a:t> </a:t>
          </a:r>
          <a:endParaRPr lang="en-US" sz="1600" dirty="0">
            <a:solidFill>
              <a:sysClr val="window" lastClr="FFFFFF"/>
            </a:solidFill>
            <a:latin typeface="Trebuchet MS" panose="020B0603020202020204"/>
            <a:ea typeface="+mn-ea"/>
            <a:cs typeface="+mn-cs"/>
          </a:endParaRPr>
        </a:p>
      </dgm:t>
    </dgm:pt>
    <dgm:pt modelId="{E65B8A12-EB57-415E-821C-F3821C2686FA}" type="parTrans" cxnId="{899FF451-CCBD-4F81-9408-8E1951D78D20}">
      <dgm:prSet/>
      <dgm:spPr/>
      <dgm:t>
        <a:bodyPr/>
        <a:lstStyle/>
        <a:p>
          <a:endParaRPr lang="en-US" sz="1600"/>
        </a:p>
      </dgm:t>
    </dgm:pt>
    <dgm:pt modelId="{C120A899-40E2-4864-8709-C41FA3570AFB}" type="sibTrans" cxnId="{899FF451-CCBD-4F81-9408-8E1951D78D20}">
      <dgm:prSet/>
      <dgm:spPr/>
      <dgm:t>
        <a:bodyPr/>
        <a:lstStyle/>
        <a:p>
          <a:endParaRPr lang="en-US" sz="1600"/>
        </a:p>
      </dgm:t>
    </dgm:pt>
    <dgm:pt modelId="{7A23621A-44C1-4ABC-A223-86E6E1426686}">
      <dgm:prSet custT="1"/>
      <dgm:spPr>
        <a:xfrm>
          <a:off x="5774213" y="3312"/>
          <a:ext cx="3843115" cy="2305869"/>
        </a:xfrm>
        <a:prstGeom prst="rect">
          <a:avLst/>
        </a:prstGeom>
        <a:solidFill>
          <a:srgbClr val="E6B91E">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None/>
          </a:pPr>
          <a:r>
            <a:rPr lang="en-US" sz="1600" dirty="0">
              <a:solidFill>
                <a:sysClr val="window" lastClr="FFFFFF"/>
              </a:solidFill>
              <a:latin typeface="Trebuchet MS" panose="020B0603020202020204"/>
              <a:ea typeface="+mn-ea"/>
              <a:cs typeface="+mn-cs"/>
            </a:rPr>
            <a:t>The tangible net impact of the program is observed in young people who are skilled workers; employees / experts; management staff; self-employed persons and entrepreneurs; and workers performing unskilled labor</a:t>
          </a:r>
        </a:p>
      </dgm:t>
    </dgm:pt>
    <dgm:pt modelId="{2F652D35-9388-442A-9423-2ECCF08737B7}" type="parTrans" cxnId="{B8DB8264-ED88-4283-80CA-5FC4EAB78489}">
      <dgm:prSet/>
      <dgm:spPr/>
      <dgm:t>
        <a:bodyPr/>
        <a:lstStyle/>
        <a:p>
          <a:endParaRPr lang="en-US" sz="1600"/>
        </a:p>
      </dgm:t>
    </dgm:pt>
    <dgm:pt modelId="{AD02FE03-EE64-4BC4-8683-D38E140F0BBD}" type="sibTrans" cxnId="{B8DB8264-ED88-4283-80CA-5FC4EAB78489}">
      <dgm:prSet/>
      <dgm:spPr/>
      <dgm:t>
        <a:bodyPr/>
        <a:lstStyle/>
        <a:p>
          <a:endParaRPr lang="en-US" sz="1600"/>
        </a:p>
      </dgm:t>
    </dgm:pt>
    <dgm:pt modelId="{209FCE94-E6EC-419D-B484-5EA4DFEB9773}">
      <dgm:prSet custT="1"/>
      <dgm:spPr>
        <a:xfrm>
          <a:off x="5592645" y="2693493"/>
          <a:ext cx="4206251" cy="2305869"/>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Char char=""/>
          </a:pPr>
          <a:r>
            <a:rPr lang="en-GB" sz="1600" dirty="0">
              <a:solidFill>
                <a:sysClr val="window" lastClr="FFFFFF"/>
              </a:solidFill>
              <a:latin typeface="Trebuchet MS" panose="020B0603020202020204"/>
              <a:ea typeface="+mn-ea"/>
              <a:cs typeface="+mn-cs"/>
            </a:rPr>
            <a:t>degree of education </a:t>
          </a:r>
          <a:r>
            <a:rPr lang="en-US" sz="1600" dirty="0">
              <a:solidFill>
                <a:sysClr val="window" lastClr="FFFFFF"/>
              </a:solidFill>
              <a:latin typeface="Trebuchet MS" panose="020B0603020202020204"/>
              <a:ea typeface="+mn-ea"/>
              <a:cs typeface="+mn-cs"/>
            </a:rPr>
            <a:t>(the higher the education the higher the likelihood that a person will become involved in employment after completing the program)</a:t>
          </a:r>
        </a:p>
      </dgm:t>
    </dgm:pt>
    <dgm:pt modelId="{FC8A56A0-3C49-459B-87F5-6AB915FE058B}" type="parTrans" cxnId="{A046FD09-2BAC-4AA8-BC2E-90CD205B04AC}">
      <dgm:prSet/>
      <dgm:spPr/>
      <dgm:t>
        <a:bodyPr/>
        <a:lstStyle/>
        <a:p>
          <a:endParaRPr lang="bg-BG" sz="1600"/>
        </a:p>
      </dgm:t>
    </dgm:pt>
    <dgm:pt modelId="{146D4FD4-6C13-4435-B34F-7D3D99BABB8C}" type="sibTrans" cxnId="{A046FD09-2BAC-4AA8-BC2E-90CD205B04AC}">
      <dgm:prSet/>
      <dgm:spPr/>
      <dgm:t>
        <a:bodyPr/>
        <a:lstStyle/>
        <a:p>
          <a:endParaRPr lang="bg-BG" sz="1600"/>
        </a:p>
      </dgm:t>
    </dgm:pt>
    <dgm:pt modelId="{A9D98D55-7340-4AAF-B142-C5B1DFC17515}">
      <dgm:prSet custT="1"/>
      <dgm:spPr>
        <a:xfrm>
          <a:off x="5592645" y="2693493"/>
          <a:ext cx="4206251" cy="2305869"/>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Char char=""/>
          </a:pPr>
          <a:r>
            <a:rPr lang="en-US" sz="1600" dirty="0">
              <a:solidFill>
                <a:sysClr val="window" lastClr="FFFFFF"/>
              </a:solidFill>
              <a:latin typeface="Trebuchet MS" panose="020B0603020202020204"/>
              <a:ea typeface="+mn-ea"/>
              <a:cs typeface="+mn-cs"/>
            </a:rPr>
            <a:t>the type of settlement in which the person lives</a:t>
          </a:r>
          <a:endParaRPr lang="bg-BG" sz="1600" dirty="0">
            <a:solidFill>
              <a:sysClr val="window" lastClr="FFFFFF"/>
            </a:solidFill>
            <a:latin typeface="Trebuchet MS" panose="020B0603020202020204"/>
            <a:ea typeface="+mn-ea"/>
            <a:cs typeface="+mn-cs"/>
          </a:endParaRPr>
        </a:p>
      </dgm:t>
    </dgm:pt>
    <dgm:pt modelId="{D5A4EE87-BB34-484A-AE0A-5AEF99A3855E}" type="parTrans" cxnId="{929344BC-D444-4526-A81B-0FBA34B3CC92}">
      <dgm:prSet/>
      <dgm:spPr/>
      <dgm:t>
        <a:bodyPr/>
        <a:lstStyle/>
        <a:p>
          <a:endParaRPr lang="bg-BG" sz="1600"/>
        </a:p>
      </dgm:t>
    </dgm:pt>
    <dgm:pt modelId="{3D65E39F-2A18-4072-809C-D9C5A827031E}" type="sibTrans" cxnId="{929344BC-D444-4526-A81B-0FBA34B3CC92}">
      <dgm:prSet/>
      <dgm:spPr/>
      <dgm:t>
        <a:bodyPr/>
        <a:lstStyle/>
        <a:p>
          <a:endParaRPr lang="bg-BG" sz="1600"/>
        </a:p>
      </dgm:t>
    </dgm:pt>
    <dgm:pt modelId="{3572D9BA-2A8A-4359-B7E6-BF9D971A7EF4}">
      <dgm:prSet custT="1"/>
      <dgm:spPr>
        <a:xfrm>
          <a:off x="5592645" y="2693493"/>
          <a:ext cx="4206251" cy="2305869"/>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Char char=""/>
          </a:pPr>
          <a:r>
            <a:rPr lang="en-GB" sz="1600" dirty="0">
              <a:solidFill>
                <a:sysClr val="window" lastClr="FFFFFF"/>
              </a:solidFill>
              <a:latin typeface="Trebuchet MS" panose="020B0603020202020204"/>
              <a:ea typeface="+mn-ea"/>
              <a:cs typeface="+mn-cs"/>
            </a:rPr>
            <a:t>age</a:t>
          </a:r>
          <a:endParaRPr lang="bg-BG" sz="1600" dirty="0">
            <a:solidFill>
              <a:sysClr val="window" lastClr="FFFFFF"/>
            </a:solidFill>
            <a:latin typeface="Trebuchet MS" panose="020B0603020202020204"/>
            <a:ea typeface="+mn-ea"/>
            <a:cs typeface="+mn-cs"/>
          </a:endParaRPr>
        </a:p>
      </dgm:t>
    </dgm:pt>
    <dgm:pt modelId="{AD391B3C-F468-4F5A-AE87-CFFF1E6BC4DC}" type="parTrans" cxnId="{A78AE0BB-B6CE-49FF-BEDB-5BE9A1DB2AFC}">
      <dgm:prSet/>
      <dgm:spPr/>
      <dgm:t>
        <a:bodyPr/>
        <a:lstStyle/>
        <a:p>
          <a:endParaRPr lang="bg-BG" sz="1600"/>
        </a:p>
      </dgm:t>
    </dgm:pt>
    <dgm:pt modelId="{755CE64C-3B99-4C65-BFA3-B091942189A4}" type="sibTrans" cxnId="{A78AE0BB-B6CE-49FF-BEDB-5BE9A1DB2AFC}">
      <dgm:prSet/>
      <dgm:spPr/>
      <dgm:t>
        <a:bodyPr/>
        <a:lstStyle/>
        <a:p>
          <a:endParaRPr lang="bg-BG" sz="1600"/>
        </a:p>
      </dgm:t>
    </dgm:pt>
    <dgm:pt modelId="{EE5C20F5-16C4-4570-A894-D0CFD1CF5A6A}">
      <dgm:prSet custT="1"/>
      <dgm:spPr>
        <a:xfrm>
          <a:off x="5592645" y="2693493"/>
          <a:ext cx="4206251" cy="2305869"/>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Font typeface="Symbol" panose="05050102010706020507" pitchFamily="18" charset="2"/>
            <a:buChar char=""/>
          </a:pPr>
          <a:r>
            <a:rPr lang="en-US" sz="1600" dirty="0">
              <a:solidFill>
                <a:sysClr val="window" lastClr="FFFFFF"/>
              </a:solidFill>
              <a:latin typeface="Trebuchet MS" panose="020B0603020202020204"/>
              <a:ea typeface="+mn-ea"/>
              <a:cs typeface="+mn-cs"/>
            </a:rPr>
            <a:t>share of unemployed persons in the household</a:t>
          </a:r>
          <a:endParaRPr lang="bg-BG" sz="1600" dirty="0">
            <a:solidFill>
              <a:sysClr val="window" lastClr="FFFFFF"/>
            </a:solidFill>
            <a:latin typeface="Trebuchet MS" panose="020B0603020202020204"/>
            <a:ea typeface="+mn-ea"/>
            <a:cs typeface="+mn-cs"/>
          </a:endParaRPr>
        </a:p>
      </dgm:t>
    </dgm:pt>
    <dgm:pt modelId="{72529D35-67CE-4AE2-A42B-DB64CCCAA160}" type="parTrans" cxnId="{F836A2EA-8D01-4923-A49D-548BDD0D07D0}">
      <dgm:prSet/>
      <dgm:spPr/>
      <dgm:t>
        <a:bodyPr/>
        <a:lstStyle/>
        <a:p>
          <a:endParaRPr lang="bg-BG" sz="1600"/>
        </a:p>
      </dgm:t>
    </dgm:pt>
    <dgm:pt modelId="{013D9925-00D4-4EA4-99EE-119E0DAD2A99}" type="sibTrans" cxnId="{F836A2EA-8D01-4923-A49D-548BDD0D07D0}">
      <dgm:prSet/>
      <dgm:spPr/>
      <dgm:t>
        <a:bodyPr/>
        <a:lstStyle/>
        <a:p>
          <a:endParaRPr lang="bg-BG" sz="1600"/>
        </a:p>
      </dgm:t>
    </dgm:pt>
    <dgm:pt modelId="{2AFDBF7C-4683-4CFB-8AA6-F8974EC7C4FC}" type="pres">
      <dgm:prSet presAssocID="{967699B8-95FD-421A-8C59-EF9BE95A72EB}" presName="diagram" presStyleCnt="0">
        <dgm:presLayoutVars>
          <dgm:dir/>
          <dgm:resizeHandles val="exact"/>
        </dgm:presLayoutVars>
      </dgm:prSet>
      <dgm:spPr/>
    </dgm:pt>
    <dgm:pt modelId="{D1A142BD-0284-46BF-8454-9EA83D273777}" type="pres">
      <dgm:prSet presAssocID="{D092E696-94DF-44B3-BE87-8FFB7877B718}" presName="node" presStyleLbl="node1" presStyleIdx="0" presStyleCnt="4">
        <dgm:presLayoutVars>
          <dgm:bulletEnabled val="1"/>
        </dgm:presLayoutVars>
      </dgm:prSet>
      <dgm:spPr/>
    </dgm:pt>
    <dgm:pt modelId="{917F3301-330C-4AA5-ADEC-8896B91E58CE}" type="pres">
      <dgm:prSet presAssocID="{C120A899-40E2-4864-8709-C41FA3570AFB}" presName="sibTrans" presStyleCnt="0"/>
      <dgm:spPr/>
    </dgm:pt>
    <dgm:pt modelId="{46C099ED-5ABA-48DF-8928-E948A0AA2FB8}" type="pres">
      <dgm:prSet presAssocID="{7A23621A-44C1-4ABC-A223-86E6E1426686}" presName="node" presStyleLbl="node1" presStyleIdx="1" presStyleCnt="4">
        <dgm:presLayoutVars>
          <dgm:bulletEnabled val="1"/>
        </dgm:presLayoutVars>
      </dgm:prSet>
      <dgm:spPr/>
    </dgm:pt>
    <dgm:pt modelId="{39E18942-B120-4B65-AB1B-AF582E861FAE}" type="pres">
      <dgm:prSet presAssocID="{AD02FE03-EE64-4BC4-8683-D38E140F0BBD}" presName="sibTrans" presStyleCnt="0"/>
      <dgm:spPr/>
    </dgm:pt>
    <dgm:pt modelId="{5E7F13CD-2D32-46A3-890A-CD0C9CFE6864}" type="pres">
      <dgm:prSet presAssocID="{43F23149-1D06-4E34-8C17-56FD88C73977}" presName="node" presStyleLbl="node1" presStyleIdx="2" presStyleCnt="4">
        <dgm:presLayoutVars>
          <dgm:bulletEnabled val="1"/>
        </dgm:presLayoutVars>
      </dgm:prSet>
      <dgm:spPr/>
    </dgm:pt>
    <dgm:pt modelId="{3E591E5C-D912-44AF-A9D9-F29A8022029B}" type="pres">
      <dgm:prSet presAssocID="{61298FC0-8F31-41AB-A7AD-E1FA0F94CD0E}" presName="sibTrans" presStyleCnt="0"/>
      <dgm:spPr/>
    </dgm:pt>
    <dgm:pt modelId="{7886B761-2015-473E-9953-32C5383D736B}" type="pres">
      <dgm:prSet presAssocID="{E737FADB-D64E-4A37-86B9-2781E919972D}" presName="node" presStyleLbl="node1" presStyleIdx="3" presStyleCnt="4" custScaleX="164879">
        <dgm:presLayoutVars>
          <dgm:bulletEnabled val="1"/>
        </dgm:presLayoutVars>
      </dgm:prSet>
      <dgm:spPr/>
    </dgm:pt>
  </dgm:ptLst>
  <dgm:cxnLst>
    <dgm:cxn modelId="{C2859000-3C73-4F4F-BCC0-8782E2406C43}" type="presOf" srcId="{7A23621A-44C1-4ABC-A223-86E6E1426686}" destId="{46C099ED-5ABA-48DF-8928-E948A0AA2FB8}" srcOrd="0" destOrd="0" presId="urn:microsoft.com/office/officeart/2005/8/layout/default"/>
    <dgm:cxn modelId="{A046FD09-2BAC-4AA8-BC2E-90CD205B04AC}" srcId="{E737FADB-D64E-4A37-86B9-2781E919972D}" destId="{209FCE94-E6EC-419D-B484-5EA4DFEB9773}" srcOrd="0" destOrd="0" parTransId="{FC8A56A0-3C49-459B-87F5-6AB915FE058B}" sibTransId="{146D4FD4-6C13-4435-B34F-7D3D99BABB8C}"/>
    <dgm:cxn modelId="{4F419E2A-D84F-4682-8F53-F78BD8C57AB6}" type="presOf" srcId="{A9D98D55-7340-4AAF-B142-C5B1DFC17515}" destId="{7886B761-2015-473E-9953-32C5383D736B}" srcOrd="0" destOrd="2" presId="urn:microsoft.com/office/officeart/2005/8/layout/default"/>
    <dgm:cxn modelId="{681A055C-FAC8-4EA9-B681-E801687343D8}" type="presOf" srcId="{E737FADB-D64E-4A37-86B9-2781E919972D}" destId="{7886B761-2015-473E-9953-32C5383D736B}" srcOrd="0" destOrd="0" presId="urn:microsoft.com/office/officeart/2005/8/layout/default"/>
    <dgm:cxn modelId="{78E1E742-6FED-4A0D-8883-3621AD6F32A3}" type="presOf" srcId="{43F23149-1D06-4E34-8C17-56FD88C73977}" destId="{5E7F13CD-2D32-46A3-890A-CD0C9CFE6864}" srcOrd="0" destOrd="0" presId="urn:microsoft.com/office/officeart/2005/8/layout/default"/>
    <dgm:cxn modelId="{B8DB8264-ED88-4283-80CA-5FC4EAB78489}" srcId="{967699B8-95FD-421A-8C59-EF9BE95A72EB}" destId="{7A23621A-44C1-4ABC-A223-86E6E1426686}" srcOrd="1" destOrd="0" parTransId="{2F652D35-9388-442A-9423-2ECCF08737B7}" sibTransId="{AD02FE03-EE64-4BC4-8683-D38E140F0BBD}"/>
    <dgm:cxn modelId="{43A9BF44-BBA2-4B48-9BF0-E5F0E43D8AA9}" type="presOf" srcId="{967699B8-95FD-421A-8C59-EF9BE95A72EB}" destId="{2AFDBF7C-4683-4CFB-8AA6-F8974EC7C4FC}" srcOrd="0" destOrd="0" presId="urn:microsoft.com/office/officeart/2005/8/layout/default"/>
    <dgm:cxn modelId="{899FF451-CCBD-4F81-9408-8E1951D78D20}" srcId="{967699B8-95FD-421A-8C59-EF9BE95A72EB}" destId="{D092E696-94DF-44B3-BE87-8FFB7877B718}" srcOrd="0" destOrd="0" parTransId="{E65B8A12-EB57-415E-821C-F3821C2686FA}" sibTransId="{C120A899-40E2-4864-8709-C41FA3570AFB}"/>
    <dgm:cxn modelId="{A07B8983-2CBF-4391-A6BB-41C7AA25D96F}" srcId="{43F23149-1D06-4E34-8C17-56FD88C73977}" destId="{3568A987-F840-4769-838F-B0AB427CFF90}" srcOrd="0" destOrd="0" parTransId="{CA347C05-8C14-4218-B397-3DAA75D2E454}" sibTransId="{D28E4F68-588C-4F96-B60B-B06B8E66BE6D}"/>
    <dgm:cxn modelId="{01F4968B-1E0C-4F9F-983E-69EF6E71B86C}" srcId="{967699B8-95FD-421A-8C59-EF9BE95A72EB}" destId="{43F23149-1D06-4E34-8C17-56FD88C73977}" srcOrd="2" destOrd="0" parTransId="{359356D4-A8E1-4445-9E63-BA218098FC9F}" sibTransId="{61298FC0-8F31-41AB-A7AD-E1FA0F94CD0E}"/>
    <dgm:cxn modelId="{79CC168F-4B5A-4FFF-8581-641E8FF903A5}" type="presOf" srcId="{D092E696-94DF-44B3-BE87-8FFB7877B718}" destId="{D1A142BD-0284-46BF-8454-9EA83D273777}" srcOrd="0" destOrd="0" presId="urn:microsoft.com/office/officeart/2005/8/layout/default"/>
    <dgm:cxn modelId="{D44CD9AC-60D7-469F-999C-C47562746AAF}" srcId="{967699B8-95FD-421A-8C59-EF9BE95A72EB}" destId="{E737FADB-D64E-4A37-86B9-2781E919972D}" srcOrd="3" destOrd="0" parTransId="{A21B2F10-3E6D-43E1-B4B3-A8374BE8F4DB}" sibTransId="{C3088130-6558-4EC4-AC47-81C4CB355329}"/>
    <dgm:cxn modelId="{A78AE0BB-B6CE-49FF-BEDB-5BE9A1DB2AFC}" srcId="{E737FADB-D64E-4A37-86B9-2781E919972D}" destId="{3572D9BA-2A8A-4359-B7E6-BF9D971A7EF4}" srcOrd="2" destOrd="0" parTransId="{AD391B3C-F468-4F5A-AE87-CFFF1E6BC4DC}" sibTransId="{755CE64C-3B99-4C65-BFA3-B091942189A4}"/>
    <dgm:cxn modelId="{929344BC-D444-4526-A81B-0FBA34B3CC92}" srcId="{E737FADB-D64E-4A37-86B9-2781E919972D}" destId="{A9D98D55-7340-4AAF-B142-C5B1DFC17515}" srcOrd="1" destOrd="0" parTransId="{D5A4EE87-BB34-484A-AE0A-5AEF99A3855E}" sibTransId="{3D65E39F-2A18-4072-809C-D9C5A827031E}"/>
    <dgm:cxn modelId="{9E0E7FC4-241D-4D76-8355-C2C8FE0B97E8}" type="presOf" srcId="{3572D9BA-2A8A-4359-B7E6-BF9D971A7EF4}" destId="{7886B761-2015-473E-9953-32C5383D736B}" srcOrd="0" destOrd="3" presId="urn:microsoft.com/office/officeart/2005/8/layout/default"/>
    <dgm:cxn modelId="{E945C9CA-1634-4343-AA62-934E770A373C}" type="presOf" srcId="{EE5C20F5-16C4-4570-A894-D0CFD1CF5A6A}" destId="{7886B761-2015-473E-9953-32C5383D736B}" srcOrd="0" destOrd="4" presId="urn:microsoft.com/office/officeart/2005/8/layout/default"/>
    <dgm:cxn modelId="{466E68D8-47C8-4D51-BE75-1CD1DCF49284}" type="presOf" srcId="{3568A987-F840-4769-838F-B0AB427CFF90}" destId="{5E7F13CD-2D32-46A3-890A-CD0C9CFE6864}" srcOrd="0" destOrd="1" presId="urn:microsoft.com/office/officeart/2005/8/layout/default"/>
    <dgm:cxn modelId="{BA241ADC-575F-49DD-9380-D677A01F5F6D}" type="presOf" srcId="{209FCE94-E6EC-419D-B484-5EA4DFEB9773}" destId="{7886B761-2015-473E-9953-32C5383D736B}" srcOrd="0" destOrd="1" presId="urn:microsoft.com/office/officeart/2005/8/layout/default"/>
    <dgm:cxn modelId="{F836A2EA-8D01-4923-A49D-548BDD0D07D0}" srcId="{E737FADB-D64E-4A37-86B9-2781E919972D}" destId="{EE5C20F5-16C4-4570-A894-D0CFD1CF5A6A}" srcOrd="3" destOrd="0" parTransId="{72529D35-67CE-4AE2-A42B-DB64CCCAA160}" sibTransId="{013D9925-00D4-4EA4-99EE-119E0DAD2A99}"/>
    <dgm:cxn modelId="{63E1357F-40B9-44DC-941A-29E7ED38C374}" type="presParOf" srcId="{2AFDBF7C-4683-4CFB-8AA6-F8974EC7C4FC}" destId="{D1A142BD-0284-46BF-8454-9EA83D273777}" srcOrd="0" destOrd="0" presId="urn:microsoft.com/office/officeart/2005/8/layout/default"/>
    <dgm:cxn modelId="{3160B844-854C-4A26-A554-91F8B6644896}" type="presParOf" srcId="{2AFDBF7C-4683-4CFB-8AA6-F8974EC7C4FC}" destId="{917F3301-330C-4AA5-ADEC-8896B91E58CE}" srcOrd="1" destOrd="0" presId="urn:microsoft.com/office/officeart/2005/8/layout/default"/>
    <dgm:cxn modelId="{95646C99-BBBB-460B-B523-0A1A97DE5B22}" type="presParOf" srcId="{2AFDBF7C-4683-4CFB-8AA6-F8974EC7C4FC}" destId="{46C099ED-5ABA-48DF-8928-E948A0AA2FB8}" srcOrd="2" destOrd="0" presId="urn:microsoft.com/office/officeart/2005/8/layout/default"/>
    <dgm:cxn modelId="{3284366C-DB7F-44AB-9088-F8D599F4EE24}" type="presParOf" srcId="{2AFDBF7C-4683-4CFB-8AA6-F8974EC7C4FC}" destId="{39E18942-B120-4B65-AB1B-AF582E861FAE}" srcOrd="3" destOrd="0" presId="urn:microsoft.com/office/officeart/2005/8/layout/default"/>
    <dgm:cxn modelId="{D6374F88-70F7-4745-BBFE-E98217572FCD}" type="presParOf" srcId="{2AFDBF7C-4683-4CFB-8AA6-F8974EC7C4FC}" destId="{5E7F13CD-2D32-46A3-890A-CD0C9CFE6864}" srcOrd="4" destOrd="0" presId="urn:microsoft.com/office/officeart/2005/8/layout/default"/>
    <dgm:cxn modelId="{B6126CD4-9674-4275-A1F0-41F07EF8507A}" type="presParOf" srcId="{2AFDBF7C-4683-4CFB-8AA6-F8974EC7C4FC}" destId="{3E591E5C-D912-44AF-A9D9-F29A8022029B}" srcOrd="5" destOrd="0" presId="urn:microsoft.com/office/officeart/2005/8/layout/default"/>
    <dgm:cxn modelId="{FE6671A2-3B09-4432-AFCF-676A187158CC}" type="presParOf" srcId="{2AFDBF7C-4683-4CFB-8AA6-F8974EC7C4FC}" destId="{7886B761-2015-473E-9953-32C5383D736B}"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D77E9D48-C824-4153-AE99-0D71DBD8E32B}" type="doc">
      <dgm:prSet loTypeId="urn:microsoft.com/office/officeart/2005/8/layout/default" loCatId="list" qsTypeId="urn:microsoft.com/office/officeart/2005/8/quickstyle/simple3" qsCatId="simple" csTypeId="urn:microsoft.com/office/officeart/2005/8/colors/accent1_3" csCatId="accent1" phldr="1"/>
      <dgm:spPr/>
      <dgm:t>
        <a:bodyPr/>
        <a:lstStyle/>
        <a:p>
          <a:endParaRPr lang="en-US"/>
        </a:p>
      </dgm:t>
    </dgm:pt>
    <dgm:pt modelId="{E43EE5E5-C14A-47B0-9D20-CD5977DC5A65}">
      <dgm:prSet phldrT="[Text]" custT="1"/>
      <dgm:spPr>
        <a:xfrm>
          <a:off x="6244342" y="1764"/>
          <a:ext cx="3667417" cy="2200450"/>
        </a:xfrm>
        <a:prstGeom prst="rect">
          <a:avLst/>
        </a:prstGeom>
        <a:solidFill>
          <a:srgbClr val="E6B91E">
            <a:lumMod val="40000"/>
            <a:lumOff val="60000"/>
          </a:srgbClr>
        </a:solidFill>
        <a:ln>
          <a:noFill/>
        </a:ln>
        <a:effectLst/>
        <a:scene3d>
          <a:camera prst="orthographicFront"/>
          <a:lightRig rig="flat" dir="t"/>
        </a:scene3d>
        <a:sp3d prstMaterial="dkEdge">
          <a:bevelT w="8200" h="38100"/>
        </a:sp3d>
      </dgm:spPr>
      <dgm:t>
        <a:bodyPr/>
        <a:lstStyle/>
        <a:p>
          <a:pPr>
            <a:buNone/>
          </a:pPr>
          <a:r>
            <a:rPr lang="en-US" sz="1600" dirty="0">
              <a:solidFill>
                <a:sysClr val="windowText" lastClr="000000"/>
              </a:solidFill>
              <a:latin typeface="Calibri" panose="020F0502020204030204" pitchFamily="34" charset="0"/>
              <a:ea typeface="+mn-ea"/>
              <a:cs typeface="Times New Roman" panose="02020603050405020304" pitchFamily="18" charset="0"/>
            </a:rPr>
            <a:t>YEI measures have a relatively limited impact in provoking structural change, both because of the amount of money spent and the specific objectives of the schemes.</a:t>
          </a:r>
          <a:r>
            <a:rPr lang="bg-BG" sz="1600" dirty="0">
              <a:solidFill>
                <a:sysClr val="windowText" lastClr="000000"/>
              </a:solidFill>
              <a:latin typeface="Calibri" panose="020F0502020204030204" pitchFamily="34" charset="0"/>
              <a:ea typeface="+mn-ea"/>
              <a:cs typeface="Times New Roman" panose="02020603050405020304" pitchFamily="18" charset="0"/>
            </a:rPr>
            <a:t> </a:t>
          </a:r>
          <a:endParaRPr lang="en-US" sz="1600" dirty="0">
            <a:solidFill>
              <a:sysClr val="windowText" lastClr="000000"/>
            </a:solidFill>
            <a:latin typeface="Trebuchet MS" panose="020B0603020202020204"/>
            <a:ea typeface="+mn-ea"/>
            <a:cs typeface="+mn-cs"/>
          </a:endParaRPr>
        </a:p>
      </dgm:t>
    </dgm:pt>
    <dgm:pt modelId="{9681B328-55D0-48F1-99E9-A2932AF34C18}" type="parTrans" cxnId="{7774E55C-4995-478D-8649-6112B7B0BFEE}">
      <dgm:prSet/>
      <dgm:spPr/>
      <dgm:t>
        <a:bodyPr/>
        <a:lstStyle/>
        <a:p>
          <a:endParaRPr lang="en-US" sz="1600"/>
        </a:p>
      </dgm:t>
    </dgm:pt>
    <dgm:pt modelId="{8144BB4F-5654-4B5C-A10A-1DA1ACFAC51E}" type="sibTrans" cxnId="{7774E55C-4995-478D-8649-6112B7B0BFEE}">
      <dgm:prSet/>
      <dgm:spPr/>
      <dgm:t>
        <a:bodyPr/>
        <a:lstStyle/>
        <a:p>
          <a:endParaRPr lang="en-US" sz="1600"/>
        </a:p>
      </dgm:t>
    </dgm:pt>
    <dgm:pt modelId="{5B0121CB-5D2D-42E5-A87B-32ECADB82F3A}">
      <dgm:prSet phldrT="[Text]" custT="1"/>
      <dgm:spPr>
        <a:xfrm>
          <a:off x="6220283" y="2365085"/>
          <a:ext cx="3667417" cy="2200450"/>
        </a:xfrm>
        <a:prstGeom prst="rect">
          <a:avLst/>
        </a:prstGeom>
        <a:solidFill>
          <a:srgbClr val="FCF8E8"/>
        </a:solidFill>
        <a:ln>
          <a:noFill/>
        </a:ln>
        <a:effectLst/>
        <a:scene3d>
          <a:camera prst="orthographicFront"/>
          <a:lightRig rig="flat" dir="t"/>
        </a:scene3d>
        <a:sp3d prstMaterial="dkEdge">
          <a:bevelT w="8200" h="38100"/>
        </a:sp3d>
      </dgm:spPr>
      <dgm:t>
        <a:bodyPr/>
        <a:lstStyle/>
        <a:p>
          <a:pPr>
            <a:buNone/>
          </a:pPr>
          <a:r>
            <a:rPr lang="en-US" sz="1600" dirty="0">
              <a:solidFill>
                <a:sysClr val="windowText" lastClr="000000"/>
              </a:solidFill>
              <a:latin typeface="Calibri" panose="020F0502020204030204" pitchFamily="34" charset="0"/>
              <a:ea typeface="+mn-ea"/>
              <a:cs typeface="Times New Roman" panose="02020603050405020304" pitchFamily="18" charset="0"/>
            </a:rPr>
            <a:t>In Bulgaria, the number of NEETs young people is significantly reduced due to the implementation of YEI schemes</a:t>
          </a:r>
          <a:r>
            <a:rPr lang="bg-BG" sz="1600" dirty="0">
              <a:solidFill>
                <a:sysClr val="windowText" lastClr="000000"/>
              </a:solidFill>
              <a:latin typeface="Calibri" panose="020F0502020204030204" pitchFamily="34" charset="0"/>
              <a:ea typeface="+mn-ea"/>
              <a:cs typeface="Times New Roman" panose="02020603050405020304" pitchFamily="18" charset="0"/>
            </a:rPr>
            <a:t> </a:t>
          </a:r>
          <a:endParaRPr lang="en-US" sz="1600" dirty="0">
            <a:solidFill>
              <a:sysClr val="windowText" lastClr="000000"/>
            </a:solidFill>
            <a:latin typeface="Trebuchet MS" panose="020B0603020202020204"/>
            <a:ea typeface="+mn-ea"/>
            <a:cs typeface="+mn-cs"/>
          </a:endParaRPr>
        </a:p>
      </dgm:t>
    </dgm:pt>
    <dgm:pt modelId="{1D2F8F0A-2D76-4659-A084-EC08B7750299}" type="parTrans" cxnId="{1CD7947C-7D84-48D1-A035-42AA6F04AFB1}">
      <dgm:prSet/>
      <dgm:spPr/>
      <dgm:t>
        <a:bodyPr/>
        <a:lstStyle/>
        <a:p>
          <a:endParaRPr lang="en-US" sz="1600"/>
        </a:p>
      </dgm:t>
    </dgm:pt>
    <dgm:pt modelId="{973977CB-B8E7-499A-8CC1-B8139B6A029F}" type="sibTrans" cxnId="{1CD7947C-7D84-48D1-A035-42AA6F04AFB1}">
      <dgm:prSet/>
      <dgm:spPr/>
      <dgm:t>
        <a:bodyPr/>
        <a:lstStyle/>
        <a:p>
          <a:endParaRPr lang="en-US" sz="1600"/>
        </a:p>
      </dgm:t>
    </dgm:pt>
    <dgm:pt modelId="{25156A11-511B-40A3-AC87-8FCE5F27C03B}">
      <dgm:prSet phldrT="[Text]" custT="1"/>
      <dgm:spPr>
        <a:xfrm>
          <a:off x="6220283" y="2365085"/>
          <a:ext cx="3667417" cy="2200450"/>
        </a:xfrm>
        <a:prstGeom prst="rect">
          <a:avLst/>
        </a:prstGeom>
        <a:solidFill>
          <a:srgbClr val="FCF8E8"/>
        </a:solidFill>
        <a:ln>
          <a:noFill/>
        </a:ln>
        <a:effectLst/>
        <a:scene3d>
          <a:camera prst="orthographicFront"/>
          <a:lightRig rig="flat" dir="t"/>
        </a:scene3d>
        <a:sp3d prstMaterial="dkEdge">
          <a:bevelT w="8200" h="38100"/>
        </a:sp3d>
      </dgm:spPr>
      <dgm:t>
        <a:bodyPr/>
        <a:lstStyle/>
        <a:p>
          <a:pPr>
            <a:buChar char="•"/>
          </a:pPr>
          <a:r>
            <a:rPr lang="en-US" sz="1600" dirty="0">
              <a:solidFill>
                <a:sysClr val="windowText" lastClr="000000"/>
              </a:solidFill>
              <a:latin typeface="Calibri" panose="020F0502020204030204" pitchFamily="34" charset="0"/>
              <a:ea typeface="+mn-ea"/>
              <a:cs typeface="Times New Roman" panose="02020603050405020304" pitchFamily="18" charset="0"/>
            </a:rPr>
            <a:t>YEI is a factor in overcoming major structural problems in the labor market related to youth unemployment and employment</a:t>
          </a:r>
          <a:endParaRPr lang="en-US" sz="1600" dirty="0">
            <a:solidFill>
              <a:sysClr val="windowText" lastClr="000000"/>
            </a:solidFill>
            <a:latin typeface="Trebuchet MS" panose="020B0603020202020204"/>
            <a:ea typeface="+mn-ea"/>
            <a:cs typeface="+mn-cs"/>
          </a:endParaRPr>
        </a:p>
      </dgm:t>
    </dgm:pt>
    <dgm:pt modelId="{623803A3-810F-4512-B4A0-CDD8390620B8}" type="parTrans" cxnId="{6400A7D1-A049-4395-A432-5EFF66530B64}">
      <dgm:prSet/>
      <dgm:spPr/>
      <dgm:t>
        <a:bodyPr/>
        <a:lstStyle/>
        <a:p>
          <a:endParaRPr lang="en-US" sz="1600"/>
        </a:p>
      </dgm:t>
    </dgm:pt>
    <dgm:pt modelId="{3112715C-8C2F-4571-91C7-53B676659FE9}" type="sibTrans" cxnId="{6400A7D1-A049-4395-A432-5EFF66530B64}">
      <dgm:prSet/>
      <dgm:spPr/>
      <dgm:t>
        <a:bodyPr/>
        <a:lstStyle/>
        <a:p>
          <a:endParaRPr lang="en-US" sz="1600"/>
        </a:p>
      </dgm:t>
    </dgm:pt>
    <dgm:pt modelId="{4A06F5F0-F429-4325-95A1-FB6E1540C39A}">
      <dgm:prSet phldrT="[Text]" custT="1"/>
      <dgm:spPr>
        <a:xfrm>
          <a:off x="391217" y="1764"/>
          <a:ext cx="5486382" cy="2200450"/>
        </a:xfrm>
        <a:prstGeom prst="rect">
          <a:avLst/>
        </a:prstGeom>
        <a:gradFill rotWithShape="0">
          <a:gsLst>
            <a:gs pos="0">
              <a:srgbClr val="90C226">
                <a:shade val="80000"/>
                <a:hueOff val="0"/>
                <a:satOff val="0"/>
                <a:lumOff val="0"/>
                <a:alphaOff val="0"/>
                <a:tint val="65000"/>
                <a:lumMod val="110000"/>
              </a:srgbClr>
            </a:gs>
            <a:gs pos="88000">
              <a:srgbClr val="90C226">
                <a:shade val="80000"/>
                <a:hueOff val="0"/>
                <a:satOff val="0"/>
                <a:lumOff val="0"/>
                <a:alphaOff val="0"/>
                <a:tint val="90000"/>
              </a:srgbClr>
            </a:gs>
          </a:gsLst>
          <a:lin ang="5400000" scaled="0"/>
        </a:gradFill>
        <a:ln>
          <a:noFill/>
        </a:ln>
        <a:effectLst/>
        <a:scene3d>
          <a:camera prst="orthographicFront"/>
          <a:lightRig rig="flat" dir="t"/>
        </a:scene3d>
        <a:sp3d prstMaterial="dkEdge">
          <a:bevelT w="8200" h="38100"/>
        </a:sp3d>
      </dgm:spPr>
      <dgm:t>
        <a:bodyPr/>
        <a:lstStyle/>
        <a:p>
          <a:pPr>
            <a:buNone/>
          </a:pPr>
          <a:r>
            <a:rPr lang="en-US" sz="1800" dirty="0">
              <a:solidFill>
                <a:sysClr val="windowText" lastClr="000000"/>
              </a:solidFill>
              <a:latin typeface="Calibri" panose="020F0502020204030204" pitchFamily="34" charset="0"/>
              <a:ea typeface="+mn-ea"/>
              <a:cs typeface="Times New Roman" panose="02020603050405020304" pitchFamily="18" charset="0"/>
            </a:rPr>
            <a:t>The net impact of YEI is positive</a:t>
          </a:r>
          <a:r>
            <a:rPr lang="bg-BG" sz="1800" dirty="0">
              <a:solidFill>
                <a:sysClr val="windowText" lastClr="000000"/>
              </a:solidFill>
              <a:latin typeface="Calibri" panose="020F0502020204030204" pitchFamily="34" charset="0"/>
              <a:ea typeface="+mn-ea"/>
              <a:cs typeface="Times New Roman" panose="02020603050405020304" pitchFamily="18" charset="0"/>
            </a:rPr>
            <a:t>: </a:t>
          </a:r>
          <a:endParaRPr lang="en-US" sz="1800" dirty="0">
            <a:solidFill>
              <a:sysClr val="windowText" lastClr="000000"/>
            </a:solidFill>
            <a:latin typeface="Trebuchet MS" panose="020B0603020202020204"/>
            <a:ea typeface="+mn-ea"/>
            <a:cs typeface="+mn-cs"/>
          </a:endParaRPr>
        </a:p>
      </dgm:t>
    </dgm:pt>
    <dgm:pt modelId="{B6EE421D-F071-4FA4-95EC-F9508E0C8599}" type="parTrans" cxnId="{0BB35FE8-2971-4D36-AE67-6044651D4C6C}">
      <dgm:prSet/>
      <dgm:spPr/>
      <dgm:t>
        <a:bodyPr/>
        <a:lstStyle/>
        <a:p>
          <a:endParaRPr lang="en-US" sz="1600"/>
        </a:p>
      </dgm:t>
    </dgm:pt>
    <dgm:pt modelId="{3C500866-3537-46B0-83CB-732AB9472AE3}" type="sibTrans" cxnId="{0BB35FE8-2971-4D36-AE67-6044651D4C6C}">
      <dgm:prSet/>
      <dgm:spPr/>
      <dgm:t>
        <a:bodyPr/>
        <a:lstStyle/>
        <a:p>
          <a:endParaRPr lang="en-US" sz="1600"/>
        </a:p>
      </dgm:t>
    </dgm:pt>
    <dgm:pt modelId="{0D5248F0-775C-435B-886F-6D95D94CCBBF}">
      <dgm:prSet phldrT="[Text]" custT="1"/>
      <dgm:spPr>
        <a:xfrm>
          <a:off x="391217" y="1764"/>
          <a:ext cx="5486382" cy="2200450"/>
        </a:xfrm>
        <a:prstGeom prst="rect">
          <a:avLst/>
        </a:prstGeom>
        <a:gradFill rotWithShape="0">
          <a:gsLst>
            <a:gs pos="0">
              <a:srgbClr val="90C226">
                <a:shade val="80000"/>
                <a:hueOff val="0"/>
                <a:satOff val="0"/>
                <a:lumOff val="0"/>
                <a:alphaOff val="0"/>
                <a:tint val="65000"/>
                <a:lumMod val="110000"/>
              </a:srgbClr>
            </a:gs>
            <a:gs pos="88000">
              <a:srgbClr val="90C226">
                <a:shade val="80000"/>
                <a:hueOff val="0"/>
                <a:satOff val="0"/>
                <a:lumOff val="0"/>
                <a:alphaOff val="0"/>
                <a:tint val="90000"/>
              </a:srgbClr>
            </a:gs>
          </a:gsLst>
          <a:lin ang="5400000" scaled="0"/>
        </a:gradFill>
        <a:ln>
          <a:noFill/>
        </a:ln>
        <a:effectLst/>
        <a:scene3d>
          <a:camera prst="orthographicFront"/>
          <a:lightRig rig="flat" dir="t"/>
        </a:scene3d>
        <a:sp3d prstMaterial="dkEdge">
          <a:bevelT w="8200" h="38100"/>
        </a:sp3d>
      </dgm:spPr>
      <dgm:t>
        <a:bodyPr/>
        <a:lstStyle/>
        <a:p>
          <a:pPr>
            <a:buChar char="•"/>
          </a:pPr>
          <a:r>
            <a:rPr lang="en-US" sz="1600" dirty="0">
              <a:solidFill>
                <a:sysClr val="windowText" lastClr="000000"/>
              </a:solidFill>
              <a:latin typeface="Calibri" panose="020F0502020204030204" pitchFamily="34" charset="0"/>
              <a:ea typeface="+mn-ea"/>
              <a:cs typeface="Times New Roman" panose="02020603050405020304" pitchFamily="18" charset="0"/>
            </a:rPr>
            <a:t>by 2020, the number of people employed in the economy will increase by 1.8% as a result of YEI implementation</a:t>
          </a:r>
          <a:endParaRPr lang="en-US" sz="1600" dirty="0">
            <a:solidFill>
              <a:sysClr val="windowText" lastClr="000000"/>
            </a:solidFill>
            <a:latin typeface="Trebuchet MS" panose="020B0603020202020204"/>
            <a:ea typeface="+mn-ea"/>
            <a:cs typeface="+mn-cs"/>
          </a:endParaRPr>
        </a:p>
      </dgm:t>
    </dgm:pt>
    <dgm:pt modelId="{65374ACE-0C46-40A9-90D5-CC665E20EA72}" type="parTrans" cxnId="{0FFDB3FF-FCFA-40A1-BBB6-CE623067526A}">
      <dgm:prSet/>
      <dgm:spPr/>
      <dgm:t>
        <a:bodyPr/>
        <a:lstStyle/>
        <a:p>
          <a:endParaRPr lang="en-US" sz="1600"/>
        </a:p>
      </dgm:t>
    </dgm:pt>
    <dgm:pt modelId="{770043A3-13A4-4D4C-BD1B-45FFBFC304C7}" type="sibTrans" cxnId="{0FFDB3FF-FCFA-40A1-BBB6-CE623067526A}">
      <dgm:prSet/>
      <dgm:spPr/>
      <dgm:t>
        <a:bodyPr/>
        <a:lstStyle/>
        <a:p>
          <a:endParaRPr lang="en-US" sz="1600"/>
        </a:p>
      </dgm:t>
    </dgm:pt>
    <dgm:pt modelId="{C365E7F5-602B-4FCE-913C-4D786D4B92CF}">
      <dgm:prSet phldrT="[Text]" custT="1"/>
      <dgm:spPr>
        <a:xfrm>
          <a:off x="391217" y="1764"/>
          <a:ext cx="5486382" cy="2200450"/>
        </a:xfrm>
        <a:prstGeom prst="rect">
          <a:avLst/>
        </a:prstGeom>
        <a:gradFill rotWithShape="0">
          <a:gsLst>
            <a:gs pos="0">
              <a:srgbClr val="90C226">
                <a:shade val="80000"/>
                <a:hueOff val="0"/>
                <a:satOff val="0"/>
                <a:lumOff val="0"/>
                <a:alphaOff val="0"/>
                <a:tint val="65000"/>
                <a:lumMod val="110000"/>
              </a:srgbClr>
            </a:gs>
            <a:gs pos="88000">
              <a:srgbClr val="90C226">
                <a:shade val="80000"/>
                <a:hueOff val="0"/>
                <a:satOff val="0"/>
                <a:lumOff val="0"/>
                <a:alphaOff val="0"/>
                <a:tint val="90000"/>
              </a:srgbClr>
            </a:gs>
          </a:gsLst>
          <a:lin ang="5400000" scaled="0"/>
        </a:gradFill>
        <a:ln>
          <a:noFill/>
        </a:ln>
        <a:effectLst/>
        <a:scene3d>
          <a:camera prst="orthographicFront"/>
          <a:lightRig rig="flat" dir="t"/>
        </a:scene3d>
        <a:sp3d prstMaterial="dkEdge">
          <a:bevelT w="8200" h="38100"/>
        </a:sp3d>
      </dgm:spPr>
      <dgm:t>
        <a:bodyPr/>
        <a:lstStyle/>
        <a:p>
          <a:pPr>
            <a:buChar char="•"/>
          </a:pPr>
          <a:r>
            <a:rPr lang="en-US" sz="1600" dirty="0">
              <a:solidFill>
                <a:sysClr val="windowText" lastClr="000000"/>
              </a:solidFill>
              <a:latin typeface="Calibri" panose="020F0502020204030204" pitchFamily="34" charset="0"/>
              <a:ea typeface="+mn-ea"/>
              <a:cs typeface="Times New Roman" panose="02020603050405020304" pitchFamily="18" charset="0"/>
            </a:rPr>
            <a:t>the unemployment rate is expected to improve by 0.9 percentage points</a:t>
          </a:r>
          <a:r>
            <a:rPr lang="bg-BG" sz="1600" dirty="0">
              <a:solidFill>
                <a:sysClr val="windowText" lastClr="000000"/>
              </a:solidFill>
              <a:latin typeface="Calibri" panose="020F0502020204030204" pitchFamily="34" charset="0"/>
              <a:ea typeface="+mn-ea"/>
              <a:cs typeface="Times New Roman" panose="02020603050405020304" pitchFamily="18" charset="0"/>
            </a:rPr>
            <a:t> </a:t>
          </a:r>
          <a:endParaRPr lang="en-US" sz="1600" dirty="0">
            <a:solidFill>
              <a:sysClr val="windowText" lastClr="000000"/>
            </a:solidFill>
            <a:latin typeface="Trebuchet MS" panose="020B0603020202020204"/>
            <a:ea typeface="+mn-ea"/>
            <a:cs typeface="+mn-cs"/>
          </a:endParaRPr>
        </a:p>
      </dgm:t>
    </dgm:pt>
    <dgm:pt modelId="{E9F9C08E-D65D-437B-8816-9B9DD9609BEC}" type="parTrans" cxnId="{80284A1B-7762-441F-B4FF-FF5B07202616}">
      <dgm:prSet/>
      <dgm:spPr/>
      <dgm:t>
        <a:bodyPr/>
        <a:lstStyle/>
        <a:p>
          <a:endParaRPr lang="en-US" sz="1600"/>
        </a:p>
      </dgm:t>
    </dgm:pt>
    <dgm:pt modelId="{F3F27BE0-F7FD-477B-B4E1-300E9FC689C3}" type="sibTrans" cxnId="{80284A1B-7762-441F-B4FF-FF5B07202616}">
      <dgm:prSet/>
      <dgm:spPr/>
      <dgm:t>
        <a:bodyPr/>
        <a:lstStyle/>
        <a:p>
          <a:endParaRPr lang="en-US" sz="1600"/>
        </a:p>
      </dgm:t>
    </dgm:pt>
    <dgm:pt modelId="{546B53EA-B9FA-4341-97A0-98E6196507F8}">
      <dgm:prSet phldrT="[Text]" custT="1"/>
      <dgm:spPr>
        <a:xfrm>
          <a:off x="391217" y="1764"/>
          <a:ext cx="5486382" cy="2200450"/>
        </a:xfrm>
        <a:prstGeom prst="rect">
          <a:avLst/>
        </a:prstGeom>
        <a:gradFill rotWithShape="0">
          <a:gsLst>
            <a:gs pos="0">
              <a:srgbClr val="90C226">
                <a:shade val="80000"/>
                <a:hueOff val="0"/>
                <a:satOff val="0"/>
                <a:lumOff val="0"/>
                <a:alphaOff val="0"/>
                <a:tint val="65000"/>
                <a:lumMod val="110000"/>
              </a:srgbClr>
            </a:gs>
            <a:gs pos="88000">
              <a:srgbClr val="90C226">
                <a:shade val="80000"/>
                <a:hueOff val="0"/>
                <a:satOff val="0"/>
                <a:lumOff val="0"/>
                <a:alphaOff val="0"/>
                <a:tint val="90000"/>
              </a:srgbClr>
            </a:gs>
          </a:gsLst>
          <a:lin ang="5400000" scaled="0"/>
        </a:gradFill>
        <a:ln>
          <a:noFill/>
        </a:ln>
        <a:effectLst/>
        <a:scene3d>
          <a:camera prst="orthographicFront"/>
          <a:lightRig rig="flat" dir="t"/>
        </a:scene3d>
        <a:sp3d prstMaterial="dkEdge">
          <a:bevelT w="8200" h="38100"/>
        </a:sp3d>
      </dgm:spPr>
      <dgm:t>
        <a:bodyPr/>
        <a:lstStyle/>
        <a:p>
          <a:pPr>
            <a:buChar char="•"/>
          </a:pPr>
          <a:r>
            <a:rPr lang="en-US" sz="1600" dirty="0">
              <a:solidFill>
                <a:sysClr val="windowText" lastClr="000000"/>
              </a:solidFill>
              <a:latin typeface="Calibri" panose="020F0502020204030204" pitchFamily="34" charset="0"/>
              <a:ea typeface="+mn-ea"/>
              <a:cs typeface="Times New Roman" panose="02020603050405020304" pitchFamily="18" charset="0"/>
            </a:rPr>
            <a:t>these positive net effects are expected to continue in the medium term (2023).</a:t>
          </a:r>
          <a:endParaRPr lang="en-US" sz="1600" dirty="0">
            <a:solidFill>
              <a:sysClr val="windowText" lastClr="000000"/>
            </a:solidFill>
            <a:latin typeface="Trebuchet MS" panose="020B0603020202020204"/>
            <a:ea typeface="+mn-ea"/>
            <a:cs typeface="+mn-cs"/>
          </a:endParaRPr>
        </a:p>
      </dgm:t>
    </dgm:pt>
    <dgm:pt modelId="{C61293D7-3A36-4F87-8954-4C474296E4EC}" type="parTrans" cxnId="{4CE09671-40D3-4836-A0D7-703EB6E5F64C}">
      <dgm:prSet/>
      <dgm:spPr/>
      <dgm:t>
        <a:bodyPr/>
        <a:lstStyle/>
        <a:p>
          <a:endParaRPr lang="en-US" sz="1600"/>
        </a:p>
      </dgm:t>
    </dgm:pt>
    <dgm:pt modelId="{43CCED28-C7CA-4782-826B-8B1836001318}" type="sibTrans" cxnId="{4CE09671-40D3-4836-A0D7-703EB6E5F64C}">
      <dgm:prSet/>
      <dgm:spPr/>
      <dgm:t>
        <a:bodyPr/>
        <a:lstStyle/>
        <a:p>
          <a:endParaRPr lang="en-US" sz="1600"/>
        </a:p>
      </dgm:t>
    </dgm:pt>
    <dgm:pt modelId="{D60DA9EE-96E4-47CD-B6EA-6D1C1BC1B75A}" type="pres">
      <dgm:prSet presAssocID="{D77E9D48-C824-4153-AE99-0D71DBD8E32B}" presName="diagram" presStyleCnt="0">
        <dgm:presLayoutVars>
          <dgm:dir/>
          <dgm:resizeHandles val="exact"/>
        </dgm:presLayoutVars>
      </dgm:prSet>
      <dgm:spPr/>
    </dgm:pt>
    <dgm:pt modelId="{8604C8A2-EA8D-461E-AF5A-9BB335E013A8}" type="pres">
      <dgm:prSet presAssocID="{4A06F5F0-F429-4325-95A1-FB6E1540C39A}" presName="node" presStyleLbl="node1" presStyleIdx="0" presStyleCnt="3" custScaleX="149598">
        <dgm:presLayoutVars>
          <dgm:bulletEnabled val="1"/>
        </dgm:presLayoutVars>
      </dgm:prSet>
      <dgm:spPr/>
    </dgm:pt>
    <dgm:pt modelId="{D49C2C5F-A613-4F5E-B591-4920A57FB8C7}" type="pres">
      <dgm:prSet presAssocID="{3C500866-3537-46B0-83CB-732AB9472AE3}" presName="sibTrans" presStyleCnt="0"/>
      <dgm:spPr/>
    </dgm:pt>
    <dgm:pt modelId="{9A04AA55-D247-421A-83AF-4845B58C8411}" type="pres">
      <dgm:prSet presAssocID="{E43EE5E5-C14A-47B0-9D20-CD5977DC5A65}" presName="node" presStyleLbl="node1" presStyleIdx="1" presStyleCnt="3">
        <dgm:presLayoutVars>
          <dgm:bulletEnabled val="1"/>
        </dgm:presLayoutVars>
      </dgm:prSet>
      <dgm:spPr/>
    </dgm:pt>
    <dgm:pt modelId="{B3F8C861-D409-4161-8120-DEACF5E3ECF0}" type="pres">
      <dgm:prSet presAssocID="{8144BB4F-5654-4B5C-A10A-1DA1ACFAC51E}" presName="sibTrans" presStyleCnt="0"/>
      <dgm:spPr/>
    </dgm:pt>
    <dgm:pt modelId="{F4AE9A17-12B4-4155-A791-42868CFD4006}" type="pres">
      <dgm:prSet presAssocID="{5B0121CB-5D2D-42E5-A87B-32ECADB82F3A}" presName="node" presStyleLbl="node1" presStyleIdx="2" presStyleCnt="3" custLinFactNeighborX="79143" custLinFactNeighborY="-9265">
        <dgm:presLayoutVars>
          <dgm:bulletEnabled val="1"/>
        </dgm:presLayoutVars>
      </dgm:prSet>
      <dgm:spPr/>
    </dgm:pt>
  </dgm:ptLst>
  <dgm:cxnLst>
    <dgm:cxn modelId="{7EAADC0D-93B2-4579-AAB6-E9205B5B7EA3}" type="presOf" srcId="{25156A11-511B-40A3-AC87-8FCE5F27C03B}" destId="{F4AE9A17-12B4-4155-A791-42868CFD4006}" srcOrd="0" destOrd="1" presId="urn:microsoft.com/office/officeart/2005/8/layout/default"/>
    <dgm:cxn modelId="{80284A1B-7762-441F-B4FF-FF5B07202616}" srcId="{4A06F5F0-F429-4325-95A1-FB6E1540C39A}" destId="{C365E7F5-602B-4FCE-913C-4D786D4B92CF}" srcOrd="1" destOrd="0" parTransId="{E9F9C08E-D65D-437B-8816-9B9DD9609BEC}" sibTransId="{F3F27BE0-F7FD-477B-B4E1-300E9FC689C3}"/>
    <dgm:cxn modelId="{7774E55C-4995-478D-8649-6112B7B0BFEE}" srcId="{D77E9D48-C824-4153-AE99-0D71DBD8E32B}" destId="{E43EE5E5-C14A-47B0-9D20-CD5977DC5A65}" srcOrd="1" destOrd="0" parTransId="{9681B328-55D0-48F1-99E9-A2932AF34C18}" sibTransId="{8144BB4F-5654-4B5C-A10A-1DA1ACFAC51E}"/>
    <dgm:cxn modelId="{D98E3443-523A-48AA-87B2-3C65099D7A62}" type="presOf" srcId="{4A06F5F0-F429-4325-95A1-FB6E1540C39A}" destId="{8604C8A2-EA8D-461E-AF5A-9BB335E013A8}" srcOrd="0" destOrd="0" presId="urn:microsoft.com/office/officeart/2005/8/layout/default"/>
    <dgm:cxn modelId="{4CE09671-40D3-4836-A0D7-703EB6E5F64C}" srcId="{4A06F5F0-F429-4325-95A1-FB6E1540C39A}" destId="{546B53EA-B9FA-4341-97A0-98E6196507F8}" srcOrd="2" destOrd="0" parTransId="{C61293D7-3A36-4F87-8954-4C474296E4EC}" sibTransId="{43CCED28-C7CA-4782-826B-8B1836001318}"/>
    <dgm:cxn modelId="{1AD6C779-3CAB-401F-9CF5-440B3EE74F28}" type="presOf" srcId="{D77E9D48-C824-4153-AE99-0D71DBD8E32B}" destId="{D60DA9EE-96E4-47CD-B6EA-6D1C1BC1B75A}" srcOrd="0" destOrd="0" presId="urn:microsoft.com/office/officeart/2005/8/layout/default"/>
    <dgm:cxn modelId="{1CD7947C-7D84-48D1-A035-42AA6F04AFB1}" srcId="{D77E9D48-C824-4153-AE99-0D71DBD8E32B}" destId="{5B0121CB-5D2D-42E5-A87B-32ECADB82F3A}" srcOrd="2" destOrd="0" parTransId="{1D2F8F0A-2D76-4659-A084-EC08B7750299}" sibTransId="{973977CB-B8E7-499A-8CC1-B8139B6A029F}"/>
    <dgm:cxn modelId="{B51348AA-E5F7-47AF-B658-FFA5D78F5EB2}" type="presOf" srcId="{C365E7F5-602B-4FCE-913C-4D786D4B92CF}" destId="{8604C8A2-EA8D-461E-AF5A-9BB335E013A8}" srcOrd="0" destOrd="2" presId="urn:microsoft.com/office/officeart/2005/8/layout/default"/>
    <dgm:cxn modelId="{F377D8BD-37EC-4A93-95C2-FE1BF70EEC93}" type="presOf" srcId="{E43EE5E5-C14A-47B0-9D20-CD5977DC5A65}" destId="{9A04AA55-D247-421A-83AF-4845B58C8411}" srcOrd="0" destOrd="0" presId="urn:microsoft.com/office/officeart/2005/8/layout/default"/>
    <dgm:cxn modelId="{B0EF3CC7-FAFD-4966-AD6A-C6A945C70CB1}" type="presOf" srcId="{546B53EA-B9FA-4341-97A0-98E6196507F8}" destId="{8604C8A2-EA8D-461E-AF5A-9BB335E013A8}" srcOrd="0" destOrd="3" presId="urn:microsoft.com/office/officeart/2005/8/layout/default"/>
    <dgm:cxn modelId="{6400A7D1-A049-4395-A432-5EFF66530B64}" srcId="{5B0121CB-5D2D-42E5-A87B-32ECADB82F3A}" destId="{25156A11-511B-40A3-AC87-8FCE5F27C03B}" srcOrd="0" destOrd="0" parTransId="{623803A3-810F-4512-B4A0-CDD8390620B8}" sibTransId="{3112715C-8C2F-4571-91C7-53B676659FE9}"/>
    <dgm:cxn modelId="{0F5723E2-FEEF-4ED7-9833-7FCF655BF3F3}" type="presOf" srcId="{5B0121CB-5D2D-42E5-A87B-32ECADB82F3A}" destId="{F4AE9A17-12B4-4155-A791-42868CFD4006}" srcOrd="0" destOrd="0" presId="urn:microsoft.com/office/officeart/2005/8/layout/default"/>
    <dgm:cxn modelId="{ED054FE5-005A-4A54-BDA8-CA53BC3E3BEB}" type="presOf" srcId="{0D5248F0-775C-435B-886F-6D95D94CCBBF}" destId="{8604C8A2-EA8D-461E-AF5A-9BB335E013A8}" srcOrd="0" destOrd="1" presId="urn:microsoft.com/office/officeart/2005/8/layout/default"/>
    <dgm:cxn modelId="{0BB35FE8-2971-4D36-AE67-6044651D4C6C}" srcId="{D77E9D48-C824-4153-AE99-0D71DBD8E32B}" destId="{4A06F5F0-F429-4325-95A1-FB6E1540C39A}" srcOrd="0" destOrd="0" parTransId="{B6EE421D-F071-4FA4-95EC-F9508E0C8599}" sibTransId="{3C500866-3537-46B0-83CB-732AB9472AE3}"/>
    <dgm:cxn modelId="{0FFDB3FF-FCFA-40A1-BBB6-CE623067526A}" srcId="{4A06F5F0-F429-4325-95A1-FB6E1540C39A}" destId="{0D5248F0-775C-435B-886F-6D95D94CCBBF}" srcOrd="0" destOrd="0" parTransId="{65374ACE-0C46-40A9-90D5-CC665E20EA72}" sibTransId="{770043A3-13A4-4D4C-BD1B-45FFBFC304C7}"/>
    <dgm:cxn modelId="{A0A9D993-1B16-4C0F-8D73-3C990B69C24A}" type="presParOf" srcId="{D60DA9EE-96E4-47CD-B6EA-6D1C1BC1B75A}" destId="{8604C8A2-EA8D-461E-AF5A-9BB335E013A8}" srcOrd="0" destOrd="0" presId="urn:microsoft.com/office/officeart/2005/8/layout/default"/>
    <dgm:cxn modelId="{4B9A83C8-3468-460B-BEF1-AD347AD7FEC7}" type="presParOf" srcId="{D60DA9EE-96E4-47CD-B6EA-6D1C1BC1B75A}" destId="{D49C2C5F-A613-4F5E-B591-4920A57FB8C7}" srcOrd="1" destOrd="0" presId="urn:microsoft.com/office/officeart/2005/8/layout/default"/>
    <dgm:cxn modelId="{307BD27D-D770-48FF-ADD6-006B2B4C92EF}" type="presParOf" srcId="{D60DA9EE-96E4-47CD-B6EA-6D1C1BC1B75A}" destId="{9A04AA55-D247-421A-83AF-4845B58C8411}" srcOrd="2" destOrd="0" presId="urn:microsoft.com/office/officeart/2005/8/layout/default"/>
    <dgm:cxn modelId="{61CA90B3-06C3-46C5-8E2F-F09142416E5D}" type="presParOf" srcId="{D60DA9EE-96E4-47CD-B6EA-6D1C1BC1B75A}" destId="{B3F8C861-D409-4161-8120-DEACF5E3ECF0}" srcOrd="3" destOrd="0" presId="urn:microsoft.com/office/officeart/2005/8/layout/default"/>
    <dgm:cxn modelId="{D8AF23D3-0B1D-40F1-9373-0F6761DD1D19}" type="presParOf" srcId="{D60DA9EE-96E4-47CD-B6EA-6D1C1BC1B75A}" destId="{F4AE9A17-12B4-4155-A791-42868CFD4006}" srcOrd="4"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218A9E16-0EF2-4A02-AA1E-E976BA093F0E}" type="doc">
      <dgm:prSet loTypeId="urn:microsoft.com/office/officeart/2005/8/layout/vList2" loCatId="list" qsTypeId="urn:microsoft.com/office/officeart/2005/8/quickstyle/simple3" qsCatId="simple" csTypeId="urn:microsoft.com/office/officeart/2005/8/colors/colorful3" csCatId="colorful" phldr="1"/>
      <dgm:spPr/>
      <dgm:t>
        <a:bodyPr/>
        <a:lstStyle/>
        <a:p>
          <a:endParaRPr lang="en-US"/>
        </a:p>
      </dgm:t>
    </dgm:pt>
    <dgm:pt modelId="{07882845-30FE-4F51-A86C-DCE8E5C8737E}">
      <dgm:prSet phldrT="[Text]"/>
      <dgm:spPr>
        <a:xfrm>
          <a:off x="0" y="52455"/>
          <a:ext cx="10968801" cy="989489"/>
        </a:xfrm>
        <a:prstGeom prst="roundRect">
          <a:avLst/>
        </a:prstGeom>
        <a:gradFill rotWithShape="0">
          <a:gsLst>
            <a:gs pos="0">
              <a:srgbClr val="E6B91E">
                <a:hueOff val="0"/>
                <a:satOff val="0"/>
                <a:lumOff val="0"/>
                <a:alphaOff val="0"/>
                <a:tint val="65000"/>
                <a:lumMod val="110000"/>
              </a:srgbClr>
            </a:gs>
            <a:gs pos="88000">
              <a:srgbClr val="E6B91E">
                <a:hueOff val="0"/>
                <a:satOff val="0"/>
                <a:lumOff val="0"/>
                <a:alphaOff val="0"/>
                <a:tint val="90000"/>
              </a:srgbClr>
            </a:gs>
          </a:gsLst>
          <a:lin ang="5400000" scaled="0"/>
        </a:gradFill>
        <a:ln>
          <a:noFill/>
        </a:ln>
        <a:effectLst/>
        <a:scene3d>
          <a:camera prst="orthographicFront"/>
          <a:lightRig rig="flat" dir="t"/>
        </a:scene3d>
        <a:sp3d prstMaterial="dkEdge">
          <a:bevelT w="8200" h="38100"/>
        </a:sp3d>
      </dgm:spPr>
      <dgm:t>
        <a:bodyPr/>
        <a:lstStyle/>
        <a:p>
          <a:pPr>
            <a:buNone/>
          </a:pPr>
          <a:r>
            <a:rPr lang="en-US" dirty="0">
              <a:solidFill>
                <a:sysClr val="windowText" lastClr="000000"/>
              </a:solidFill>
              <a:latin typeface="Trebuchet MS" panose="020B0603020202020204"/>
              <a:ea typeface="+mn-ea"/>
              <a:cs typeface="+mn-cs"/>
            </a:rPr>
            <a:t>Active labor market policy should support the activation and realization of young people on the labor market</a:t>
          </a:r>
        </a:p>
      </dgm:t>
    </dgm:pt>
    <dgm:pt modelId="{EC5A8A23-502B-4606-BF10-013A95E29195}" type="parTrans" cxnId="{80FBA422-688F-44A9-823A-13FA14B0AF54}">
      <dgm:prSet/>
      <dgm:spPr/>
      <dgm:t>
        <a:bodyPr/>
        <a:lstStyle/>
        <a:p>
          <a:endParaRPr lang="en-US"/>
        </a:p>
      </dgm:t>
    </dgm:pt>
    <dgm:pt modelId="{E849F843-FAB3-4A58-93DF-380E3D7DD719}" type="sibTrans" cxnId="{80FBA422-688F-44A9-823A-13FA14B0AF54}">
      <dgm:prSet/>
      <dgm:spPr/>
      <dgm:t>
        <a:bodyPr/>
        <a:lstStyle/>
        <a:p>
          <a:endParaRPr lang="en-US"/>
        </a:p>
      </dgm:t>
    </dgm:pt>
    <dgm:pt modelId="{3C946856-7D78-4A7C-8D0D-0ACA381A9FEA}">
      <dgm:prSet phldrT="[Text]"/>
      <dgm:spPr>
        <a:xfrm>
          <a:off x="0" y="1128345"/>
          <a:ext cx="10968801" cy="1592662"/>
        </a:xfrm>
        <a:prstGeom prst="roundRect">
          <a:avLst/>
        </a:prstGeom>
        <a:gradFill rotWithShape="0">
          <a:gsLst>
            <a:gs pos="0">
              <a:srgbClr val="E6B91E">
                <a:hueOff val="-716701"/>
                <a:satOff val="590"/>
                <a:lumOff val="-491"/>
                <a:alphaOff val="0"/>
                <a:tint val="65000"/>
                <a:lumMod val="110000"/>
              </a:srgbClr>
            </a:gs>
            <a:gs pos="88000">
              <a:srgbClr val="E6B91E">
                <a:hueOff val="-716701"/>
                <a:satOff val="590"/>
                <a:lumOff val="-491"/>
                <a:alphaOff val="0"/>
                <a:tint val="90000"/>
              </a:srgbClr>
            </a:gs>
          </a:gsLst>
          <a:lin ang="5400000" scaled="0"/>
        </a:gradFill>
        <a:ln>
          <a:noFill/>
        </a:ln>
        <a:effectLst/>
        <a:scene3d>
          <a:camera prst="orthographicFront"/>
          <a:lightRig rig="flat" dir="t"/>
        </a:scene3d>
        <a:sp3d prstMaterial="dkEdge">
          <a:bevelT w="8200" h="38100"/>
        </a:sp3d>
      </dgm:spPr>
      <dgm:t>
        <a:bodyPr/>
        <a:lstStyle/>
        <a:p>
          <a:pPr>
            <a:buNone/>
          </a:pPr>
          <a:r>
            <a:rPr lang="en-US" dirty="0">
              <a:solidFill>
                <a:sysClr val="windowText" lastClr="000000"/>
              </a:solidFill>
              <a:latin typeface="Trebuchet MS" panose="020B0603020202020204"/>
              <a:ea typeface="+mn-ea"/>
              <a:cs typeface="+mn-cs"/>
            </a:rPr>
            <a:t>Challenge: Activating that part of the population under 29 who remains out of the workforce (for reasons other than training, education or child-rearing)</a:t>
          </a:r>
        </a:p>
      </dgm:t>
    </dgm:pt>
    <dgm:pt modelId="{A10D4413-B7A0-4E31-A7D2-AF682A710932}" type="parTrans" cxnId="{60E2B007-0AEF-4B22-93CD-C3552D4D8C63}">
      <dgm:prSet/>
      <dgm:spPr/>
      <dgm:t>
        <a:bodyPr/>
        <a:lstStyle/>
        <a:p>
          <a:endParaRPr lang="en-US"/>
        </a:p>
      </dgm:t>
    </dgm:pt>
    <dgm:pt modelId="{DE0ECC2A-2898-46D2-83ED-3AEDAD77916E}" type="sibTrans" cxnId="{60E2B007-0AEF-4B22-93CD-C3552D4D8C63}">
      <dgm:prSet/>
      <dgm:spPr/>
      <dgm:t>
        <a:bodyPr/>
        <a:lstStyle/>
        <a:p>
          <a:endParaRPr lang="en-US"/>
        </a:p>
      </dgm:t>
    </dgm:pt>
    <dgm:pt modelId="{DAC84934-C773-4F15-B7AA-EC59BFED57CA}">
      <dgm:prSet phldrT="[Text]"/>
      <dgm:spPr>
        <a:xfrm>
          <a:off x="0" y="2807407"/>
          <a:ext cx="10968801" cy="1245509"/>
        </a:xfrm>
        <a:prstGeom prst="roundRect">
          <a:avLst/>
        </a:prstGeom>
        <a:gradFill rotWithShape="0">
          <a:gsLst>
            <a:gs pos="0">
              <a:srgbClr val="E6B91E">
                <a:hueOff val="-1433403"/>
                <a:satOff val="1180"/>
                <a:lumOff val="-981"/>
                <a:alphaOff val="0"/>
                <a:tint val="65000"/>
                <a:lumMod val="110000"/>
              </a:srgbClr>
            </a:gs>
            <a:gs pos="88000">
              <a:srgbClr val="E6B91E">
                <a:hueOff val="-1433403"/>
                <a:satOff val="1180"/>
                <a:lumOff val="-981"/>
                <a:alphaOff val="0"/>
                <a:tint val="90000"/>
              </a:srgbClr>
            </a:gs>
          </a:gsLst>
          <a:lin ang="5400000" scaled="0"/>
        </a:gradFill>
        <a:ln>
          <a:noFill/>
        </a:ln>
        <a:effectLst/>
        <a:scene3d>
          <a:camera prst="orthographicFront"/>
          <a:lightRig rig="flat" dir="t"/>
        </a:scene3d>
        <a:sp3d prstMaterial="dkEdge">
          <a:bevelT w="8200" h="38100"/>
        </a:sp3d>
      </dgm:spPr>
      <dgm:t>
        <a:bodyPr/>
        <a:lstStyle/>
        <a:p>
          <a:pPr>
            <a:buNone/>
          </a:pPr>
          <a:r>
            <a:rPr lang="en-US" dirty="0">
              <a:solidFill>
                <a:sysClr val="windowText" lastClr="000000"/>
              </a:solidFill>
              <a:latin typeface="Trebuchet MS" panose="020B0603020202020204"/>
              <a:ea typeface="+mn-ea"/>
              <a:cs typeface="+mn-cs"/>
            </a:rPr>
            <a:t>Successfully reaching the target group and activating young people requires the application of non-standard and innovative solutions</a:t>
          </a:r>
        </a:p>
      </dgm:t>
    </dgm:pt>
    <dgm:pt modelId="{BB86AABE-DE1C-4D53-98EC-72507583F2D6}" type="parTrans" cxnId="{C578CD06-FA57-400D-97E7-DC114EFBAA18}">
      <dgm:prSet/>
      <dgm:spPr/>
      <dgm:t>
        <a:bodyPr/>
        <a:lstStyle/>
        <a:p>
          <a:endParaRPr lang="en-US"/>
        </a:p>
      </dgm:t>
    </dgm:pt>
    <dgm:pt modelId="{FCE4F853-6F1E-4861-B7D2-6CBA6A37C107}" type="sibTrans" cxnId="{C578CD06-FA57-400D-97E7-DC114EFBAA18}">
      <dgm:prSet/>
      <dgm:spPr/>
      <dgm:t>
        <a:bodyPr/>
        <a:lstStyle/>
        <a:p>
          <a:endParaRPr lang="en-US"/>
        </a:p>
      </dgm:t>
    </dgm:pt>
    <dgm:pt modelId="{FF0F3C2D-4494-495D-8D98-1BAC82CF40C3}">
      <dgm:prSet phldrT="[Text]"/>
      <dgm:spPr>
        <a:xfrm>
          <a:off x="0" y="4052917"/>
          <a:ext cx="10968801" cy="993600"/>
        </a:xfrm>
        <a:prstGeom prst="rect">
          <a:avLst/>
        </a:prstGeom>
        <a:noFill/>
        <a:ln>
          <a:noFill/>
        </a:ln>
        <a:effectLst/>
      </dgm:spPr>
      <dgm:t>
        <a:bodyPr/>
        <a:lstStyle/>
        <a:p>
          <a:pPr>
            <a:buChar char="•"/>
          </a:pPr>
          <a:r>
            <a:rPr lang="en-US" dirty="0">
              <a:solidFill>
                <a:sysClr val="windowText" lastClr="000000">
                  <a:hueOff val="0"/>
                  <a:satOff val="0"/>
                  <a:lumOff val="0"/>
                  <a:alphaOff val="0"/>
                </a:sysClr>
              </a:solidFill>
              <a:latin typeface="Trebuchet MS" panose="020B0603020202020204"/>
              <a:ea typeface="+mn-ea"/>
              <a:cs typeface="+mn-cs"/>
            </a:rPr>
            <a:t>Precise identification of target groups and sub-groups and implementation of sufficiently adapted design of the measures according to the needs and behavior of each of them</a:t>
          </a:r>
        </a:p>
      </dgm:t>
    </dgm:pt>
    <dgm:pt modelId="{068F85EF-32E9-4204-8BF6-E9A0C035DE0A}" type="parTrans" cxnId="{F9286131-FEBC-40DC-86B5-969BAE0B79B1}">
      <dgm:prSet/>
      <dgm:spPr/>
      <dgm:t>
        <a:bodyPr/>
        <a:lstStyle/>
        <a:p>
          <a:endParaRPr lang="en-US"/>
        </a:p>
      </dgm:t>
    </dgm:pt>
    <dgm:pt modelId="{5785E2F7-EFDC-43BA-AF52-8B09C3DF7588}" type="sibTrans" cxnId="{F9286131-FEBC-40DC-86B5-969BAE0B79B1}">
      <dgm:prSet/>
      <dgm:spPr/>
      <dgm:t>
        <a:bodyPr/>
        <a:lstStyle/>
        <a:p>
          <a:endParaRPr lang="en-US"/>
        </a:p>
      </dgm:t>
    </dgm:pt>
    <dgm:pt modelId="{CB263758-A40F-4E11-BCEA-32FEE9FC4B5F}" type="pres">
      <dgm:prSet presAssocID="{218A9E16-0EF2-4A02-AA1E-E976BA093F0E}" presName="linear" presStyleCnt="0">
        <dgm:presLayoutVars>
          <dgm:animLvl val="lvl"/>
          <dgm:resizeHandles val="exact"/>
        </dgm:presLayoutVars>
      </dgm:prSet>
      <dgm:spPr/>
    </dgm:pt>
    <dgm:pt modelId="{69E0651E-8B31-4D43-9678-488CECD59D87}" type="pres">
      <dgm:prSet presAssocID="{07882845-30FE-4F51-A86C-DCE8E5C8737E}" presName="parentText" presStyleLbl="node1" presStyleIdx="0" presStyleCnt="3" custScaleY="62128">
        <dgm:presLayoutVars>
          <dgm:chMax val="0"/>
          <dgm:bulletEnabled val="1"/>
        </dgm:presLayoutVars>
      </dgm:prSet>
      <dgm:spPr/>
    </dgm:pt>
    <dgm:pt modelId="{67A420AE-C9D7-46D6-9177-55DDFF971922}" type="pres">
      <dgm:prSet presAssocID="{E849F843-FAB3-4A58-93DF-380E3D7DD719}" presName="spacer" presStyleCnt="0"/>
      <dgm:spPr/>
    </dgm:pt>
    <dgm:pt modelId="{2295E34B-2B91-416B-867C-FCDF5B0A4612}" type="pres">
      <dgm:prSet presAssocID="{3C946856-7D78-4A7C-8D0D-0ACA381A9FEA}" presName="parentText" presStyleLbl="node1" presStyleIdx="1" presStyleCnt="3">
        <dgm:presLayoutVars>
          <dgm:chMax val="0"/>
          <dgm:bulletEnabled val="1"/>
        </dgm:presLayoutVars>
      </dgm:prSet>
      <dgm:spPr/>
    </dgm:pt>
    <dgm:pt modelId="{8B6338F7-DA4B-470A-9B9F-8D2A537F3330}" type="pres">
      <dgm:prSet presAssocID="{DE0ECC2A-2898-46D2-83ED-3AEDAD77916E}" presName="spacer" presStyleCnt="0"/>
      <dgm:spPr/>
    </dgm:pt>
    <dgm:pt modelId="{4F2FA156-FE0C-4957-A9F3-6D8A2DBA9AC2}" type="pres">
      <dgm:prSet presAssocID="{DAC84934-C773-4F15-B7AA-EC59BFED57CA}" presName="parentText" presStyleLbl="node1" presStyleIdx="2" presStyleCnt="3" custScaleY="78203">
        <dgm:presLayoutVars>
          <dgm:chMax val="0"/>
          <dgm:bulletEnabled val="1"/>
        </dgm:presLayoutVars>
      </dgm:prSet>
      <dgm:spPr/>
    </dgm:pt>
    <dgm:pt modelId="{5BE7B4CE-E94A-44E5-9F69-4DED6DB13057}" type="pres">
      <dgm:prSet presAssocID="{DAC84934-C773-4F15-B7AA-EC59BFED57CA}" presName="childText" presStyleLbl="revTx" presStyleIdx="0" presStyleCnt="1">
        <dgm:presLayoutVars>
          <dgm:bulletEnabled val="1"/>
        </dgm:presLayoutVars>
      </dgm:prSet>
      <dgm:spPr/>
    </dgm:pt>
  </dgm:ptLst>
  <dgm:cxnLst>
    <dgm:cxn modelId="{C578CD06-FA57-400D-97E7-DC114EFBAA18}" srcId="{218A9E16-0EF2-4A02-AA1E-E976BA093F0E}" destId="{DAC84934-C773-4F15-B7AA-EC59BFED57CA}" srcOrd="2" destOrd="0" parTransId="{BB86AABE-DE1C-4D53-98EC-72507583F2D6}" sibTransId="{FCE4F853-6F1E-4861-B7D2-6CBA6A37C107}"/>
    <dgm:cxn modelId="{60E2B007-0AEF-4B22-93CD-C3552D4D8C63}" srcId="{218A9E16-0EF2-4A02-AA1E-E976BA093F0E}" destId="{3C946856-7D78-4A7C-8D0D-0ACA381A9FEA}" srcOrd="1" destOrd="0" parTransId="{A10D4413-B7A0-4E31-A7D2-AF682A710932}" sibTransId="{DE0ECC2A-2898-46D2-83ED-3AEDAD77916E}"/>
    <dgm:cxn modelId="{80FBA422-688F-44A9-823A-13FA14B0AF54}" srcId="{218A9E16-0EF2-4A02-AA1E-E976BA093F0E}" destId="{07882845-30FE-4F51-A86C-DCE8E5C8737E}" srcOrd="0" destOrd="0" parTransId="{EC5A8A23-502B-4606-BF10-013A95E29195}" sibTransId="{E849F843-FAB3-4A58-93DF-380E3D7DD719}"/>
    <dgm:cxn modelId="{F9286131-FEBC-40DC-86B5-969BAE0B79B1}" srcId="{DAC84934-C773-4F15-B7AA-EC59BFED57CA}" destId="{FF0F3C2D-4494-495D-8D98-1BAC82CF40C3}" srcOrd="0" destOrd="0" parTransId="{068F85EF-32E9-4204-8BF6-E9A0C035DE0A}" sibTransId="{5785E2F7-EFDC-43BA-AF52-8B09C3DF7588}"/>
    <dgm:cxn modelId="{E1B743B5-D5F5-46BC-8F5B-96675E54E336}" type="presOf" srcId="{07882845-30FE-4F51-A86C-DCE8E5C8737E}" destId="{69E0651E-8B31-4D43-9678-488CECD59D87}" srcOrd="0" destOrd="0" presId="urn:microsoft.com/office/officeart/2005/8/layout/vList2"/>
    <dgm:cxn modelId="{4AA334DB-C60E-4AB1-A87C-E088493458B8}" type="presOf" srcId="{218A9E16-0EF2-4A02-AA1E-E976BA093F0E}" destId="{CB263758-A40F-4E11-BCEA-32FEE9FC4B5F}" srcOrd="0" destOrd="0" presId="urn:microsoft.com/office/officeart/2005/8/layout/vList2"/>
    <dgm:cxn modelId="{D7A61EE0-6CB1-4FD0-B225-6AD65A41FF43}" type="presOf" srcId="{3C946856-7D78-4A7C-8D0D-0ACA381A9FEA}" destId="{2295E34B-2B91-416B-867C-FCDF5B0A4612}" srcOrd="0" destOrd="0" presId="urn:microsoft.com/office/officeart/2005/8/layout/vList2"/>
    <dgm:cxn modelId="{F18723E8-F854-46C3-83D7-B5031B8D639A}" type="presOf" srcId="{FF0F3C2D-4494-495D-8D98-1BAC82CF40C3}" destId="{5BE7B4CE-E94A-44E5-9F69-4DED6DB13057}" srcOrd="0" destOrd="0" presId="urn:microsoft.com/office/officeart/2005/8/layout/vList2"/>
    <dgm:cxn modelId="{D3BDFEEB-5B76-4ACC-A8F1-6E4AD3C27C54}" type="presOf" srcId="{DAC84934-C773-4F15-B7AA-EC59BFED57CA}" destId="{4F2FA156-FE0C-4957-A9F3-6D8A2DBA9AC2}" srcOrd="0" destOrd="0" presId="urn:microsoft.com/office/officeart/2005/8/layout/vList2"/>
    <dgm:cxn modelId="{250DA930-277A-4235-B525-FE71360E045F}" type="presParOf" srcId="{CB263758-A40F-4E11-BCEA-32FEE9FC4B5F}" destId="{69E0651E-8B31-4D43-9678-488CECD59D87}" srcOrd="0" destOrd="0" presId="urn:microsoft.com/office/officeart/2005/8/layout/vList2"/>
    <dgm:cxn modelId="{041A3FB1-D850-4418-823E-0D011E4001E8}" type="presParOf" srcId="{CB263758-A40F-4E11-BCEA-32FEE9FC4B5F}" destId="{67A420AE-C9D7-46D6-9177-55DDFF971922}" srcOrd="1" destOrd="0" presId="urn:microsoft.com/office/officeart/2005/8/layout/vList2"/>
    <dgm:cxn modelId="{A8E33FCE-BBB1-4972-9AEA-D305615505B8}" type="presParOf" srcId="{CB263758-A40F-4E11-BCEA-32FEE9FC4B5F}" destId="{2295E34B-2B91-416B-867C-FCDF5B0A4612}" srcOrd="2" destOrd="0" presId="urn:microsoft.com/office/officeart/2005/8/layout/vList2"/>
    <dgm:cxn modelId="{F2DBC066-C49E-47B2-8602-6A662E2F421F}" type="presParOf" srcId="{CB263758-A40F-4E11-BCEA-32FEE9FC4B5F}" destId="{8B6338F7-DA4B-470A-9B9F-8D2A537F3330}" srcOrd="3" destOrd="0" presId="urn:microsoft.com/office/officeart/2005/8/layout/vList2"/>
    <dgm:cxn modelId="{B83EF5A8-27BB-4D50-BE61-9A90C51853D2}" type="presParOf" srcId="{CB263758-A40F-4E11-BCEA-32FEE9FC4B5F}" destId="{4F2FA156-FE0C-4957-A9F3-6D8A2DBA9AC2}" srcOrd="4" destOrd="0" presId="urn:microsoft.com/office/officeart/2005/8/layout/vList2"/>
    <dgm:cxn modelId="{96240988-BF6B-4A98-BB52-94D04C0AAC01}" type="presParOf" srcId="{CB263758-A40F-4E11-BCEA-32FEE9FC4B5F}" destId="{5BE7B4CE-E94A-44E5-9F69-4DED6DB13057}" srcOrd="5"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18A9E16-0EF2-4A02-AA1E-E976BA093F0E}" type="doc">
      <dgm:prSet loTypeId="urn:microsoft.com/office/officeart/2005/8/layout/hProcess11" loCatId="process" qsTypeId="urn:microsoft.com/office/officeart/2005/8/quickstyle/3d2" qsCatId="3D" csTypeId="urn:microsoft.com/office/officeart/2005/8/colors/colorful3" csCatId="colorful" phldr="1"/>
      <dgm:spPr/>
      <dgm:t>
        <a:bodyPr/>
        <a:lstStyle/>
        <a:p>
          <a:endParaRPr lang="en-US"/>
        </a:p>
      </dgm:t>
    </dgm:pt>
    <dgm:pt modelId="{07882845-30FE-4F51-A86C-DCE8E5C8737E}">
      <dgm:prSet phldrT="[Text]" custT="1"/>
      <dgm:spPr>
        <a:xfrm>
          <a:off x="4820" y="0"/>
          <a:ext cx="3181381" cy="2039589"/>
        </a:xfrm>
        <a:prstGeom prst="rect">
          <a:avLst/>
        </a:prstGeom>
        <a:noFill/>
        <a:ln>
          <a:noFill/>
        </a:ln>
        <a:effectLst/>
      </dgm:spPr>
      <dgm:t>
        <a:bodyPr/>
        <a:lstStyle/>
        <a:p>
          <a:pPr>
            <a:buNone/>
          </a:pPr>
          <a:r>
            <a:rPr lang="en-US" sz="1800" kern="1200" dirty="0">
              <a:solidFill>
                <a:prstClr val="black">
                  <a:hueOff val="0"/>
                  <a:satOff val="0"/>
                  <a:lumOff val="0"/>
                  <a:alphaOff val="0"/>
                </a:prstClr>
              </a:solidFill>
              <a:latin typeface="Trebuchet MS" panose="020B0603020202020204"/>
              <a:ea typeface="+mn-ea"/>
              <a:cs typeface="+mn-cs"/>
            </a:rPr>
            <a:t>Adapted design can only be prepared in the presence of continuous, comprehensive, accurate and well-structured information on the implementation and subsequent </a:t>
          </a:r>
          <a:r>
            <a:rPr lang="en-US" sz="1800" kern="1200" dirty="0" err="1">
              <a:solidFill>
                <a:prstClr val="black">
                  <a:hueOff val="0"/>
                  <a:satOff val="0"/>
                  <a:lumOff val="0"/>
                  <a:alphaOff val="0"/>
                </a:prstClr>
              </a:solidFill>
              <a:latin typeface="Trebuchet MS" panose="020B0603020202020204"/>
              <a:ea typeface="+mn-ea"/>
              <a:cs typeface="+mn-cs"/>
            </a:rPr>
            <a:t>realisation</a:t>
          </a:r>
          <a:r>
            <a:rPr lang="en-US" sz="1800" kern="1200" dirty="0">
              <a:solidFill>
                <a:prstClr val="black">
                  <a:hueOff val="0"/>
                  <a:satOff val="0"/>
                  <a:lumOff val="0"/>
                  <a:alphaOff val="0"/>
                </a:prstClr>
              </a:solidFill>
              <a:latin typeface="Trebuchet MS" panose="020B0603020202020204"/>
              <a:ea typeface="+mn-ea"/>
              <a:cs typeface="+mn-cs"/>
            </a:rPr>
            <a:t> of participants in operations  </a:t>
          </a:r>
        </a:p>
      </dgm:t>
    </dgm:pt>
    <dgm:pt modelId="{EC5A8A23-502B-4606-BF10-013A95E29195}" type="parTrans" cxnId="{80FBA422-688F-44A9-823A-13FA14B0AF54}">
      <dgm:prSet/>
      <dgm:spPr/>
      <dgm:t>
        <a:bodyPr/>
        <a:lstStyle/>
        <a:p>
          <a:endParaRPr lang="en-US"/>
        </a:p>
      </dgm:t>
    </dgm:pt>
    <dgm:pt modelId="{E849F843-FAB3-4A58-93DF-380E3D7DD719}" type="sibTrans" cxnId="{80FBA422-688F-44A9-823A-13FA14B0AF54}">
      <dgm:prSet/>
      <dgm:spPr/>
      <dgm:t>
        <a:bodyPr/>
        <a:lstStyle/>
        <a:p>
          <a:endParaRPr lang="en-US"/>
        </a:p>
      </dgm:t>
    </dgm:pt>
    <dgm:pt modelId="{4930B104-69C6-4B5E-A1CE-5AC9B21E70F2}">
      <dgm:prSet phldrT="[Text]"/>
      <dgm:spPr>
        <a:xfrm>
          <a:off x="3345270" y="3059383"/>
          <a:ext cx="3181381" cy="2039589"/>
        </a:xfrm>
        <a:prstGeom prst="rect">
          <a:avLst/>
        </a:prstGeom>
        <a:noFill/>
        <a:ln>
          <a:noFill/>
        </a:ln>
        <a:effectLst/>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Such data could only be maintained if a functional information system is in place that would allow fast, easy and accurate tracking of indicators for all target groups and sub-groups, both in terms of their status and the implementation of measures.</a:t>
          </a:r>
        </a:p>
      </dgm:t>
    </dgm:pt>
    <dgm:pt modelId="{FBA0A251-A85E-4FF2-96E0-E825DCA8B0A5}" type="parTrans" cxnId="{D3EB8ED2-E067-44F2-9EE7-8B57BE22541E}">
      <dgm:prSet/>
      <dgm:spPr/>
      <dgm:t>
        <a:bodyPr/>
        <a:lstStyle/>
        <a:p>
          <a:endParaRPr lang="en-US"/>
        </a:p>
      </dgm:t>
    </dgm:pt>
    <dgm:pt modelId="{D67D9E30-9131-4FA7-BFBF-0C4BD213F975}" type="sibTrans" cxnId="{D3EB8ED2-E067-44F2-9EE7-8B57BE22541E}">
      <dgm:prSet/>
      <dgm:spPr/>
      <dgm:t>
        <a:bodyPr/>
        <a:lstStyle/>
        <a:p>
          <a:endParaRPr lang="en-US"/>
        </a:p>
      </dgm:t>
    </dgm:pt>
    <dgm:pt modelId="{E1B74295-00A0-4EA1-AC6E-310E64604C84}">
      <dgm:prSet phldrT="[Text]" custT="1"/>
      <dgm:spPr>
        <a:xfrm>
          <a:off x="6685720" y="0"/>
          <a:ext cx="3181381" cy="2039589"/>
        </a:xfrm>
        <a:prstGeom prst="rect">
          <a:avLst/>
        </a:prstGeom>
        <a:noFill/>
        <a:ln>
          <a:noFill/>
        </a:ln>
        <a:effectLst/>
      </dgm:spPr>
      <dgm:t>
        <a:bodyPr/>
        <a:lstStyle/>
        <a:p>
          <a:pPr>
            <a:buNone/>
          </a:pPr>
          <a:r>
            <a:rPr lang="en-US" sz="1800" dirty="0">
              <a:solidFill>
                <a:sysClr val="windowText" lastClr="000000">
                  <a:hueOff val="0"/>
                  <a:satOff val="0"/>
                  <a:lumOff val="0"/>
                  <a:alphaOff val="0"/>
                </a:sysClr>
              </a:solidFill>
              <a:latin typeface="Trebuchet MS" panose="020B0603020202020204"/>
              <a:ea typeface="+mn-ea"/>
              <a:cs typeface="+mn-cs"/>
            </a:rPr>
            <a:t>The need for a well functional information system to be used for analysis and better management is still on the agenda</a:t>
          </a:r>
        </a:p>
      </dgm:t>
    </dgm:pt>
    <dgm:pt modelId="{4F18C598-134F-435B-BFAC-24B043F1E383}" type="parTrans" cxnId="{E9CA3C95-D4A4-45B8-ACC8-69EF09EB2F03}">
      <dgm:prSet/>
      <dgm:spPr/>
      <dgm:t>
        <a:bodyPr/>
        <a:lstStyle/>
        <a:p>
          <a:endParaRPr lang="en-US"/>
        </a:p>
      </dgm:t>
    </dgm:pt>
    <dgm:pt modelId="{9B6C1D06-F973-4860-93AE-A901EF75F43E}" type="sibTrans" cxnId="{E9CA3C95-D4A4-45B8-ACC8-69EF09EB2F03}">
      <dgm:prSet/>
      <dgm:spPr/>
      <dgm:t>
        <a:bodyPr/>
        <a:lstStyle/>
        <a:p>
          <a:endParaRPr lang="en-US"/>
        </a:p>
      </dgm:t>
    </dgm:pt>
    <dgm:pt modelId="{99790FD4-7CD9-4559-A914-53A81215F817}" type="pres">
      <dgm:prSet presAssocID="{218A9E16-0EF2-4A02-AA1E-E976BA093F0E}" presName="Name0" presStyleCnt="0">
        <dgm:presLayoutVars>
          <dgm:dir/>
          <dgm:resizeHandles val="exact"/>
        </dgm:presLayoutVars>
      </dgm:prSet>
      <dgm:spPr/>
    </dgm:pt>
    <dgm:pt modelId="{A03FFB0D-7627-419C-AEEB-271A65872158}" type="pres">
      <dgm:prSet presAssocID="{218A9E16-0EF2-4A02-AA1E-E976BA093F0E}" presName="arrow" presStyleLbl="bgShp" presStyleIdx="0" presStyleCnt="1"/>
      <dgm:spPr>
        <a:xfrm>
          <a:off x="0" y="1529691"/>
          <a:ext cx="10968801" cy="2039589"/>
        </a:xfrm>
        <a:prstGeom prst="notchedRightArrow">
          <a:avLst/>
        </a:prstGeom>
        <a:gradFill rotWithShape="0">
          <a:gsLst>
            <a:gs pos="0">
              <a:srgbClr val="E6B91E">
                <a:tint val="40000"/>
                <a:hueOff val="0"/>
                <a:satOff val="0"/>
                <a:lumOff val="0"/>
                <a:alphaOff val="0"/>
                <a:tint val="96000"/>
                <a:lumMod val="100000"/>
              </a:srgbClr>
            </a:gs>
            <a:gs pos="78000">
              <a:srgbClr val="E6B91E">
                <a:tint val="40000"/>
                <a:hueOff val="0"/>
                <a:satOff val="0"/>
                <a:lumOff val="0"/>
                <a:alphaOff val="0"/>
                <a:shade val="94000"/>
                <a:lumMod val="94000"/>
              </a:srgb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ysClr val="window" lastClr="FFFFFF"/>
          </a:contourClr>
        </a:sp3d>
      </dgm:spPr>
    </dgm:pt>
    <dgm:pt modelId="{3F9928F3-81EF-4776-BE72-841459BF8A17}" type="pres">
      <dgm:prSet presAssocID="{218A9E16-0EF2-4A02-AA1E-E976BA093F0E}" presName="points" presStyleCnt="0"/>
      <dgm:spPr/>
    </dgm:pt>
    <dgm:pt modelId="{B21D9B47-7E0B-4BFB-AEBD-2E965DC0E214}" type="pres">
      <dgm:prSet presAssocID="{07882845-30FE-4F51-A86C-DCE8E5C8737E}" presName="compositeA" presStyleCnt="0"/>
      <dgm:spPr/>
    </dgm:pt>
    <dgm:pt modelId="{B8C9F82F-C2F3-4590-B734-581FCF8A691E}" type="pres">
      <dgm:prSet presAssocID="{07882845-30FE-4F51-A86C-DCE8E5C8737E}" presName="textA" presStyleLbl="revTx" presStyleIdx="0" presStyleCnt="3">
        <dgm:presLayoutVars>
          <dgm:bulletEnabled val="1"/>
        </dgm:presLayoutVars>
      </dgm:prSet>
      <dgm:spPr/>
    </dgm:pt>
    <dgm:pt modelId="{DE8FD7A9-00D7-4C32-B9AF-9E7367F677ED}" type="pres">
      <dgm:prSet presAssocID="{07882845-30FE-4F51-A86C-DCE8E5C8737E}" presName="circleA" presStyleLbl="node1" presStyleIdx="0" presStyleCnt="3"/>
      <dgm:spPr>
        <a:xfrm>
          <a:off x="1340562" y="2294537"/>
          <a:ext cx="509897" cy="509897"/>
        </a:xfrm>
        <a:prstGeom prst="ellipse">
          <a:avLst/>
        </a:prstGeom>
        <a:gradFill rotWithShape="0">
          <a:gsLst>
            <a:gs pos="0">
              <a:srgbClr val="E6B91E">
                <a:hueOff val="0"/>
                <a:satOff val="0"/>
                <a:lumOff val="0"/>
                <a:alphaOff val="0"/>
                <a:tint val="96000"/>
                <a:lumMod val="100000"/>
              </a:srgbClr>
            </a:gs>
            <a:gs pos="78000">
              <a:srgbClr val="E6B91E">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9734BAA3-FCF6-46F3-BB25-3F1C8EB2C615}" type="pres">
      <dgm:prSet presAssocID="{07882845-30FE-4F51-A86C-DCE8E5C8737E}" presName="spaceA" presStyleCnt="0"/>
      <dgm:spPr/>
    </dgm:pt>
    <dgm:pt modelId="{9642FDB1-D573-41DB-8865-1B358EF80341}" type="pres">
      <dgm:prSet presAssocID="{E849F843-FAB3-4A58-93DF-380E3D7DD719}" presName="space" presStyleCnt="0"/>
      <dgm:spPr/>
    </dgm:pt>
    <dgm:pt modelId="{6F278D65-BDB4-4138-8588-17E5A22A391B}" type="pres">
      <dgm:prSet presAssocID="{4930B104-69C6-4B5E-A1CE-5AC9B21E70F2}" presName="compositeB" presStyleCnt="0"/>
      <dgm:spPr/>
    </dgm:pt>
    <dgm:pt modelId="{310B4DE0-C978-4CEE-A54C-5886B83B466B}" type="pres">
      <dgm:prSet presAssocID="{4930B104-69C6-4B5E-A1CE-5AC9B21E70F2}" presName="textB" presStyleLbl="revTx" presStyleIdx="1" presStyleCnt="3">
        <dgm:presLayoutVars>
          <dgm:bulletEnabled val="1"/>
        </dgm:presLayoutVars>
      </dgm:prSet>
      <dgm:spPr/>
    </dgm:pt>
    <dgm:pt modelId="{908EA894-7596-4F19-99C2-3AEFDCB81817}" type="pres">
      <dgm:prSet presAssocID="{4930B104-69C6-4B5E-A1CE-5AC9B21E70F2}" presName="circleB" presStyleLbl="node1" presStyleIdx="1" presStyleCnt="3"/>
      <dgm:spPr>
        <a:xfrm>
          <a:off x="4681012" y="2294537"/>
          <a:ext cx="509897" cy="509897"/>
        </a:xfrm>
        <a:prstGeom prst="ellipse">
          <a:avLst/>
        </a:prstGeom>
        <a:gradFill rotWithShape="0">
          <a:gsLst>
            <a:gs pos="0">
              <a:srgbClr val="E6B91E">
                <a:hueOff val="-716701"/>
                <a:satOff val="590"/>
                <a:lumOff val="-491"/>
                <a:alphaOff val="0"/>
                <a:tint val="96000"/>
                <a:lumMod val="100000"/>
              </a:srgbClr>
            </a:gs>
            <a:gs pos="78000">
              <a:srgbClr val="E6B91E">
                <a:hueOff val="-716701"/>
                <a:satOff val="590"/>
                <a:lumOff val="-49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BAEA446D-5EE3-417A-BB86-170688C299DE}" type="pres">
      <dgm:prSet presAssocID="{4930B104-69C6-4B5E-A1CE-5AC9B21E70F2}" presName="spaceB" presStyleCnt="0"/>
      <dgm:spPr/>
    </dgm:pt>
    <dgm:pt modelId="{87973FCC-CDF4-4B18-8740-41C816D3D755}" type="pres">
      <dgm:prSet presAssocID="{D67D9E30-9131-4FA7-BFBF-0C4BD213F975}" presName="space" presStyleCnt="0"/>
      <dgm:spPr/>
    </dgm:pt>
    <dgm:pt modelId="{E70FE600-5F32-4E98-93B2-56EE9F039F55}" type="pres">
      <dgm:prSet presAssocID="{E1B74295-00A0-4EA1-AC6E-310E64604C84}" presName="compositeA" presStyleCnt="0"/>
      <dgm:spPr/>
    </dgm:pt>
    <dgm:pt modelId="{018B60E8-D82D-49FD-84FC-629296DE1858}" type="pres">
      <dgm:prSet presAssocID="{E1B74295-00A0-4EA1-AC6E-310E64604C84}" presName="textA" presStyleLbl="revTx" presStyleIdx="2" presStyleCnt="3">
        <dgm:presLayoutVars>
          <dgm:bulletEnabled val="1"/>
        </dgm:presLayoutVars>
      </dgm:prSet>
      <dgm:spPr/>
    </dgm:pt>
    <dgm:pt modelId="{D5FE72F1-3E99-4585-8C9E-400CAC77E093}" type="pres">
      <dgm:prSet presAssocID="{E1B74295-00A0-4EA1-AC6E-310E64604C84}" presName="circleA" presStyleLbl="node1" presStyleIdx="2" presStyleCnt="3"/>
      <dgm:spPr>
        <a:xfrm>
          <a:off x="8021462" y="2294537"/>
          <a:ext cx="509897" cy="509897"/>
        </a:xfrm>
        <a:prstGeom prst="ellipse">
          <a:avLst/>
        </a:prstGeom>
        <a:gradFill rotWithShape="0">
          <a:gsLst>
            <a:gs pos="0">
              <a:srgbClr val="E6B91E">
                <a:hueOff val="-1433403"/>
                <a:satOff val="1180"/>
                <a:lumOff val="-981"/>
                <a:alphaOff val="0"/>
                <a:tint val="96000"/>
                <a:lumMod val="100000"/>
              </a:srgbClr>
            </a:gs>
            <a:gs pos="78000">
              <a:srgbClr val="E6B91E">
                <a:hueOff val="-1433403"/>
                <a:satOff val="1180"/>
                <a:lumOff val="-98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7FDBE211-41F9-4D71-A4AE-1640CE0A1A54}" type="pres">
      <dgm:prSet presAssocID="{E1B74295-00A0-4EA1-AC6E-310E64604C84}" presName="spaceA" presStyleCnt="0"/>
      <dgm:spPr/>
    </dgm:pt>
  </dgm:ptLst>
  <dgm:cxnLst>
    <dgm:cxn modelId="{80FBA422-688F-44A9-823A-13FA14B0AF54}" srcId="{218A9E16-0EF2-4A02-AA1E-E976BA093F0E}" destId="{07882845-30FE-4F51-A86C-DCE8E5C8737E}" srcOrd="0" destOrd="0" parTransId="{EC5A8A23-502B-4606-BF10-013A95E29195}" sibTransId="{E849F843-FAB3-4A58-93DF-380E3D7DD719}"/>
    <dgm:cxn modelId="{EF4CEA3D-B81A-4887-A693-CC445FFA9CC0}" type="presOf" srcId="{07882845-30FE-4F51-A86C-DCE8E5C8737E}" destId="{B8C9F82F-C2F3-4590-B734-581FCF8A691E}" srcOrd="0" destOrd="0" presId="urn:microsoft.com/office/officeart/2005/8/layout/hProcess11"/>
    <dgm:cxn modelId="{9001BD77-5ECE-4EA1-A3DE-CB7815DB599E}" type="presOf" srcId="{4930B104-69C6-4B5E-A1CE-5AC9B21E70F2}" destId="{310B4DE0-C978-4CEE-A54C-5886B83B466B}" srcOrd="0" destOrd="0" presId="urn:microsoft.com/office/officeart/2005/8/layout/hProcess11"/>
    <dgm:cxn modelId="{E9CA3C95-D4A4-45B8-ACC8-69EF09EB2F03}" srcId="{218A9E16-0EF2-4A02-AA1E-E976BA093F0E}" destId="{E1B74295-00A0-4EA1-AC6E-310E64604C84}" srcOrd="2" destOrd="0" parTransId="{4F18C598-134F-435B-BFAC-24B043F1E383}" sibTransId="{9B6C1D06-F973-4860-93AE-A901EF75F43E}"/>
    <dgm:cxn modelId="{6B0D03B5-72E7-45BA-835D-1C2C7D38B56C}" type="presOf" srcId="{E1B74295-00A0-4EA1-AC6E-310E64604C84}" destId="{018B60E8-D82D-49FD-84FC-629296DE1858}" srcOrd="0" destOrd="0" presId="urn:microsoft.com/office/officeart/2005/8/layout/hProcess11"/>
    <dgm:cxn modelId="{D3EB8ED2-E067-44F2-9EE7-8B57BE22541E}" srcId="{218A9E16-0EF2-4A02-AA1E-E976BA093F0E}" destId="{4930B104-69C6-4B5E-A1CE-5AC9B21E70F2}" srcOrd="1" destOrd="0" parTransId="{FBA0A251-A85E-4FF2-96E0-E825DCA8B0A5}" sibTransId="{D67D9E30-9131-4FA7-BFBF-0C4BD213F975}"/>
    <dgm:cxn modelId="{7F2EFFDE-9BB5-4A91-9729-25C609B7154E}" type="presOf" srcId="{218A9E16-0EF2-4A02-AA1E-E976BA093F0E}" destId="{99790FD4-7CD9-4559-A914-53A81215F817}" srcOrd="0" destOrd="0" presId="urn:microsoft.com/office/officeart/2005/8/layout/hProcess11"/>
    <dgm:cxn modelId="{09712CD2-2144-452F-A8B7-B4BAFEBAF484}" type="presParOf" srcId="{99790FD4-7CD9-4559-A914-53A81215F817}" destId="{A03FFB0D-7627-419C-AEEB-271A65872158}" srcOrd="0" destOrd="0" presId="urn:microsoft.com/office/officeart/2005/8/layout/hProcess11"/>
    <dgm:cxn modelId="{82AD54FD-E7FE-4D92-B1D5-56B9A4D9EAF2}" type="presParOf" srcId="{99790FD4-7CD9-4559-A914-53A81215F817}" destId="{3F9928F3-81EF-4776-BE72-841459BF8A17}" srcOrd="1" destOrd="0" presId="urn:microsoft.com/office/officeart/2005/8/layout/hProcess11"/>
    <dgm:cxn modelId="{DFDE8511-776F-4C6E-9034-C6B5EE014A2F}" type="presParOf" srcId="{3F9928F3-81EF-4776-BE72-841459BF8A17}" destId="{B21D9B47-7E0B-4BFB-AEBD-2E965DC0E214}" srcOrd="0" destOrd="0" presId="urn:microsoft.com/office/officeart/2005/8/layout/hProcess11"/>
    <dgm:cxn modelId="{45F5DC74-993A-4F34-9B3E-8BEFBB106F16}" type="presParOf" srcId="{B21D9B47-7E0B-4BFB-AEBD-2E965DC0E214}" destId="{B8C9F82F-C2F3-4590-B734-581FCF8A691E}" srcOrd="0" destOrd="0" presId="urn:microsoft.com/office/officeart/2005/8/layout/hProcess11"/>
    <dgm:cxn modelId="{859C5CB6-8DC6-432A-A9F0-D506318BC853}" type="presParOf" srcId="{B21D9B47-7E0B-4BFB-AEBD-2E965DC0E214}" destId="{DE8FD7A9-00D7-4C32-B9AF-9E7367F677ED}" srcOrd="1" destOrd="0" presId="urn:microsoft.com/office/officeart/2005/8/layout/hProcess11"/>
    <dgm:cxn modelId="{F0BA920C-5AE2-4E2B-8D05-6F0C04FE9CD4}" type="presParOf" srcId="{B21D9B47-7E0B-4BFB-AEBD-2E965DC0E214}" destId="{9734BAA3-FCF6-46F3-BB25-3F1C8EB2C615}" srcOrd="2" destOrd="0" presId="urn:microsoft.com/office/officeart/2005/8/layout/hProcess11"/>
    <dgm:cxn modelId="{16419594-C5AC-4A9A-BFA8-A8273647D1E3}" type="presParOf" srcId="{3F9928F3-81EF-4776-BE72-841459BF8A17}" destId="{9642FDB1-D573-41DB-8865-1B358EF80341}" srcOrd="1" destOrd="0" presId="urn:microsoft.com/office/officeart/2005/8/layout/hProcess11"/>
    <dgm:cxn modelId="{8BCBCFCC-EFC0-4F93-AD83-0BBED10C0425}" type="presParOf" srcId="{3F9928F3-81EF-4776-BE72-841459BF8A17}" destId="{6F278D65-BDB4-4138-8588-17E5A22A391B}" srcOrd="2" destOrd="0" presId="urn:microsoft.com/office/officeart/2005/8/layout/hProcess11"/>
    <dgm:cxn modelId="{F2B724AD-1B61-4D2E-BDA1-7AAEB43F5A5A}" type="presParOf" srcId="{6F278D65-BDB4-4138-8588-17E5A22A391B}" destId="{310B4DE0-C978-4CEE-A54C-5886B83B466B}" srcOrd="0" destOrd="0" presId="urn:microsoft.com/office/officeart/2005/8/layout/hProcess11"/>
    <dgm:cxn modelId="{3183D538-397E-4C7D-B53D-B1B3A6EAF2F4}" type="presParOf" srcId="{6F278D65-BDB4-4138-8588-17E5A22A391B}" destId="{908EA894-7596-4F19-99C2-3AEFDCB81817}" srcOrd="1" destOrd="0" presId="urn:microsoft.com/office/officeart/2005/8/layout/hProcess11"/>
    <dgm:cxn modelId="{18C39624-E2EB-44DE-A05D-B238C0E35540}" type="presParOf" srcId="{6F278D65-BDB4-4138-8588-17E5A22A391B}" destId="{BAEA446D-5EE3-417A-BB86-170688C299DE}" srcOrd="2" destOrd="0" presId="urn:microsoft.com/office/officeart/2005/8/layout/hProcess11"/>
    <dgm:cxn modelId="{7D23C96F-7586-4BC6-A76F-0384F752D762}" type="presParOf" srcId="{3F9928F3-81EF-4776-BE72-841459BF8A17}" destId="{87973FCC-CDF4-4B18-8740-41C816D3D755}" srcOrd="3" destOrd="0" presId="urn:microsoft.com/office/officeart/2005/8/layout/hProcess11"/>
    <dgm:cxn modelId="{3D385E89-2474-45DB-8095-918A9D548FA9}" type="presParOf" srcId="{3F9928F3-81EF-4776-BE72-841459BF8A17}" destId="{E70FE600-5F32-4E98-93B2-56EE9F039F55}" srcOrd="4" destOrd="0" presId="urn:microsoft.com/office/officeart/2005/8/layout/hProcess11"/>
    <dgm:cxn modelId="{48BFD550-4738-471E-AEE2-31A89B13F441}" type="presParOf" srcId="{E70FE600-5F32-4E98-93B2-56EE9F039F55}" destId="{018B60E8-D82D-49FD-84FC-629296DE1858}" srcOrd="0" destOrd="0" presId="urn:microsoft.com/office/officeart/2005/8/layout/hProcess11"/>
    <dgm:cxn modelId="{8B466C50-7A19-410C-ACC2-0D84FAEBA9B5}" type="presParOf" srcId="{E70FE600-5F32-4E98-93B2-56EE9F039F55}" destId="{D5FE72F1-3E99-4585-8C9E-400CAC77E093}" srcOrd="1" destOrd="0" presId="urn:microsoft.com/office/officeart/2005/8/layout/hProcess11"/>
    <dgm:cxn modelId="{5041356B-D5D1-447F-A9F2-D2ED4C57D3AD}" type="presParOf" srcId="{E70FE600-5F32-4E98-93B2-56EE9F039F55}" destId="{7FDBE211-41F9-4D71-A4AE-1640CE0A1A54}"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25DA5E64-E287-4DFF-B01C-D668CDDB56BD}" type="doc">
      <dgm:prSet loTypeId="urn:microsoft.com/office/officeart/2005/8/layout/lProcess2" loCatId="list" qsTypeId="urn:microsoft.com/office/officeart/2005/8/quickstyle/3d1" qsCatId="3D" csTypeId="urn:microsoft.com/office/officeart/2005/8/colors/colorful3" csCatId="colorful" phldr="1"/>
      <dgm:spPr/>
      <dgm:t>
        <a:bodyPr/>
        <a:lstStyle/>
        <a:p>
          <a:endParaRPr lang="en-US"/>
        </a:p>
      </dgm:t>
    </dgm:pt>
    <dgm:pt modelId="{93A00537-1763-4B1E-9C9B-C200DD93DC0E}">
      <dgm:prSet phldrT="[Text]" custT="1"/>
      <dgm:spPr>
        <a:xfrm>
          <a:off x="0" y="0"/>
          <a:ext cx="10613696" cy="4825120"/>
        </a:xfrm>
        <a:prstGeom prst="roundRect">
          <a:avLst>
            <a:gd name="adj" fmla="val 10000"/>
          </a:avLst>
        </a:prstGeom>
        <a:gradFill rotWithShape="0">
          <a:gsLst>
            <a:gs pos="0">
              <a:srgbClr val="E6B91E">
                <a:tint val="40000"/>
                <a:hueOff val="0"/>
                <a:satOff val="0"/>
                <a:lumOff val="0"/>
                <a:alphaOff val="0"/>
                <a:tint val="96000"/>
                <a:lumMod val="100000"/>
              </a:srgbClr>
            </a:gs>
            <a:gs pos="78000">
              <a:srgbClr val="E6B91E">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gm:spPr>
      <dgm:t>
        <a:bodyPr/>
        <a:lstStyle/>
        <a:p>
          <a:pPr>
            <a:buNone/>
          </a:pPr>
          <a:r>
            <a:rPr lang="en-US" sz="3600" dirty="0">
              <a:solidFill>
                <a:sysClr val="windowText" lastClr="000000">
                  <a:hueOff val="0"/>
                  <a:satOff val="0"/>
                  <a:lumOff val="0"/>
                  <a:alphaOff val="0"/>
                </a:sysClr>
              </a:solidFill>
              <a:latin typeface="Trebuchet MS" panose="020B0603020202020204"/>
              <a:ea typeface="+mn-ea"/>
              <a:cs typeface="+mn-cs"/>
            </a:rPr>
            <a:t>The labor market in Bulgaria</a:t>
          </a:r>
          <a:endParaRPr lang="bg-BG" sz="3600" dirty="0">
            <a:solidFill>
              <a:sysClr val="windowText" lastClr="000000">
                <a:hueOff val="0"/>
                <a:satOff val="0"/>
                <a:lumOff val="0"/>
                <a:alphaOff val="0"/>
              </a:sysClr>
            </a:solidFill>
            <a:latin typeface="Trebuchet MS" panose="020B0603020202020204"/>
            <a:ea typeface="+mn-ea"/>
            <a:cs typeface="+mn-cs"/>
          </a:endParaRPr>
        </a:p>
      </dgm:t>
    </dgm:pt>
    <dgm:pt modelId="{97581556-BE6C-4E9D-B42A-E25701BD3DE0}" type="parTrans" cxnId="{216248A1-8BB1-4F95-8E65-553E7D53C665}">
      <dgm:prSet/>
      <dgm:spPr/>
      <dgm:t>
        <a:bodyPr/>
        <a:lstStyle/>
        <a:p>
          <a:endParaRPr lang="en-US"/>
        </a:p>
      </dgm:t>
    </dgm:pt>
    <dgm:pt modelId="{2EFE64A5-AFA2-40A2-B1D9-F6943583304A}" type="sibTrans" cxnId="{216248A1-8BB1-4F95-8E65-553E7D53C665}">
      <dgm:prSet/>
      <dgm:spPr/>
      <dgm:t>
        <a:bodyPr/>
        <a:lstStyle/>
        <a:p>
          <a:endParaRPr lang="en-US"/>
        </a:p>
      </dgm:t>
    </dgm:pt>
    <dgm:pt modelId="{52E8D956-BF0F-4D78-8DA0-3845D3C870EB}">
      <dgm:prSet phldrT="[Text]"/>
      <dgm:spPr>
        <a:xfrm>
          <a:off x="1061369" y="1447948"/>
          <a:ext cx="8490956" cy="947943"/>
        </a:xfrm>
        <a:prstGeom prst="roundRect">
          <a:avLst>
            <a:gd name="adj" fmla="val 10000"/>
          </a:avLst>
        </a:prstGeom>
        <a:gradFill rotWithShape="0">
          <a:gsLst>
            <a:gs pos="0">
              <a:srgbClr val="E6B91E">
                <a:hueOff val="0"/>
                <a:satOff val="0"/>
                <a:lumOff val="0"/>
                <a:alphaOff val="0"/>
                <a:tint val="96000"/>
                <a:lumMod val="100000"/>
              </a:srgbClr>
            </a:gs>
            <a:gs pos="78000">
              <a:srgbClr val="E6B91E">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 lastClr="FFFFFF"/>
              </a:solidFill>
              <a:latin typeface="Trebuchet MS" panose="020B0603020202020204"/>
              <a:ea typeface="+mn-ea"/>
              <a:cs typeface="+mn-cs"/>
            </a:rPr>
            <a:t>decreasing supply of </a:t>
          </a:r>
          <a:r>
            <a:rPr lang="en-GB" dirty="0" err="1">
              <a:solidFill>
                <a:sysClr val="window" lastClr="FFFFFF"/>
              </a:solidFill>
              <a:latin typeface="Trebuchet MS" panose="020B0603020202020204"/>
              <a:ea typeface="+mn-ea"/>
              <a:cs typeface="+mn-cs"/>
            </a:rPr>
            <a:t>labor</a:t>
          </a:r>
          <a:endParaRPr lang="bg-BG" dirty="0">
            <a:solidFill>
              <a:sysClr val="window" lastClr="FFFFFF"/>
            </a:solidFill>
            <a:latin typeface="Trebuchet MS" panose="020B0603020202020204"/>
            <a:ea typeface="+mn-ea"/>
            <a:cs typeface="+mn-cs"/>
          </a:endParaRPr>
        </a:p>
      </dgm:t>
    </dgm:pt>
    <dgm:pt modelId="{CB98DF37-4FB8-4F06-9C84-DF4135CD398F}" type="parTrans" cxnId="{49B2F32A-2F0C-4557-B377-67BA4466B036}">
      <dgm:prSet/>
      <dgm:spPr/>
      <dgm:t>
        <a:bodyPr/>
        <a:lstStyle/>
        <a:p>
          <a:endParaRPr lang="en-US"/>
        </a:p>
      </dgm:t>
    </dgm:pt>
    <dgm:pt modelId="{A8A38A1E-D8D8-4A59-B360-82A22BF96AB9}" type="sibTrans" cxnId="{49B2F32A-2F0C-4557-B377-67BA4466B036}">
      <dgm:prSet/>
      <dgm:spPr/>
      <dgm:t>
        <a:bodyPr/>
        <a:lstStyle/>
        <a:p>
          <a:endParaRPr lang="en-US"/>
        </a:p>
      </dgm:t>
    </dgm:pt>
    <dgm:pt modelId="{E8C53D8E-AF38-4BC8-864D-910872FB6C60}">
      <dgm:prSet phldrT="[Text]"/>
      <dgm:spPr>
        <a:xfrm>
          <a:off x="1061369" y="2541729"/>
          <a:ext cx="8490956" cy="947943"/>
        </a:xfrm>
        <a:prstGeom prst="roundRect">
          <a:avLst>
            <a:gd name="adj" fmla="val 10000"/>
          </a:avLst>
        </a:prstGeom>
        <a:gradFill rotWithShape="0">
          <a:gsLst>
            <a:gs pos="0">
              <a:srgbClr val="E6B91E">
                <a:hueOff val="-716701"/>
                <a:satOff val="590"/>
                <a:lumOff val="-491"/>
                <a:alphaOff val="0"/>
                <a:tint val="96000"/>
                <a:lumMod val="100000"/>
              </a:srgbClr>
            </a:gs>
            <a:gs pos="78000">
              <a:srgbClr val="E6B91E">
                <a:hueOff val="-716701"/>
                <a:satOff val="590"/>
                <a:lumOff val="-49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 lastClr="FFFFFF"/>
              </a:solidFill>
              <a:latin typeface="Trebuchet MS" panose="020B0603020202020204"/>
              <a:ea typeface="+mn-ea"/>
              <a:cs typeface="+mn-cs"/>
            </a:rPr>
            <a:t>structural shortage of skilled workforce</a:t>
          </a:r>
          <a:endParaRPr lang="bg-BG" dirty="0">
            <a:solidFill>
              <a:sysClr val="window" lastClr="FFFFFF"/>
            </a:solidFill>
            <a:latin typeface="Trebuchet MS" panose="020B0603020202020204"/>
            <a:ea typeface="+mn-ea"/>
            <a:cs typeface="+mn-cs"/>
          </a:endParaRPr>
        </a:p>
      </dgm:t>
    </dgm:pt>
    <dgm:pt modelId="{C8010C7C-425C-433F-90E4-CC4C950E6DC7}" type="parTrans" cxnId="{9BA5DB84-452F-4469-BBEE-77B18F3BCD66}">
      <dgm:prSet/>
      <dgm:spPr/>
      <dgm:t>
        <a:bodyPr/>
        <a:lstStyle/>
        <a:p>
          <a:endParaRPr lang="en-US"/>
        </a:p>
      </dgm:t>
    </dgm:pt>
    <dgm:pt modelId="{75247436-75DD-41D3-908B-CC10178CADEF}" type="sibTrans" cxnId="{9BA5DB84-452F-4469-BBEE-77B18F3BCD66}">
      <dgm:prSet/>
      <dgm:spPr/>
      <dgm:t>
        <a:bodyPr/>
        <a:lstStyle/>
        <a:p>
          <a:endParaRPr lang="en-US"/>
        </a:p>
      </dgm:t>
    </dgm:pt>
    <dgm:pt modelId="{BB5D202E-9C4B-494F-89A6-FE294FFAC451}">
      <dgm:prSet phldrT="[Text]"/>
      <dgm:spPr>
        <a:xfrm>
          <a:off x="1054874" y="3635509"/>
          <a:ext cx="8503947" cy="947943"/>
        </a:xfrm>
        <a:prstGeom prst="roundRect">
          <a:avLst>
            <a:gd name="adj" fmla="val 10000"/>
          </a:avLst>
        </a:prstGeom>
        <a:gradFill rotWithShape="0">
          <a:gsLst>
            <a:gs pos="0">
              <a:srgbClr val="E6B91E">
                <a:hueOff val="-1433403"/>
                <a:satOff val="1180"/>
                <a:lumOff val="-981"/>
                <a:alphaOff val="0"/>
                <a:tint val="96000"/>
                <a:lumMod val="100000"/>
              </a:srgbClr>
            </a:gs>
            <a:gs pos="78000">
              <a:srgbClr val="E6B91E">
                <a:hueOff val="-1433403"/>
                <a:satOff val="1180"/>
                <a:lumOff val="-98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 lastClr="FFFFFF"/>
              </a:solidFill>
              <a:latin typeface="Trebuchet MS" panose="020B0603020202020204"/>
              <a:ea typeface="+mn-ea"/>
              <a:cs typeface="+mn-cs"/>
            </a:rPr>
            <a:t>poor quality of knowledge and skills of human resources</a:t>
          </a:r>
          <a:endParaRPr lang="bg-BG" dirty="0">
            <a:solidFill>
              <a:sysClr val="window" lastClr="FFFFFF"/>
            </a:solidFill>
            <a:latin typeface="Trebuchet MS" panose="020B0603020202020204"/>
            <a:ea typeface="+mn-ea"/>
            <a:cs typeface="+mn-cs"/>
          </a:endParaRPr>
        </a:p>
      </dgm:t>
    </dgm:pt>
    <dgm:pt modelId="{329E8CB5-A130-40D4-A727-0613BE283D54}" type="parTrans" cxnId="{A3DB0A88-0E02-4168-91BE-2026D9EB61F2}">
      <dgm:prSet/>
      <dgm:spPr/>
      <dgm:t>
        <a:bodyPr/>
        <a:lstStyle/>
        <a:p>
          <a:endParaRPr lang="en-US"/>
        </a:p>
      </dgm:t>
    </dgm:pt>
    <dgm:pt modelId="{ADC11DFF-37F4-4286-9F0B-A3B2D8403AA1}" type="sibTrans" cxnId="{A3DB0A88-0E02-4168-91BE-2026D9EB61F2}">
      <dgm:prSet/>
      <dgm:spPr/>
      <dgm:t>
        <a:bodyPr/>
        <a:lstStyle/>
        <a:p>
          <a:endParaRPr lang="en-US"/>
        </a:p>
      </dgm:t>
    </dgm:pt>
    <dgm:pt modelId="{A09D718D-873A-481A-B4D8-C1A980DFFAB8}" type="pres">
      <dgm:prSet presAssocID="{25DA5E64-E287-4DFF-B01C-D668CDDB56BD}" presName="theList" presStyleCnt="0">
        <dgm:presLayoutVars>
          <dgm:dir/>
          <dgm:animLvl val="lvl"/>
          <dgm:resizeHandles val="exact"/>
        </dgm:presLayoutVars>
      </dgm:prSet>
      <dgm:spPr/>
    </dgm:pt>
    <dgm:pt modelId="{692F2E36-F9E3-4E2F-B395-54E5AB7FC155}" type="pres">
      <dgm:prSet presAssocID="{93A00537-1763-4B1E-9C9B-C200DD93DC0E}" presName="compNode" presStyleCnt="0"/>
      <dgm:spPr/>
    </dgm:pt>
    <dgm:pt modelId="{391D60FA-DAEF-4BB0-B6DF-DA41D2974591}" type="pres">
      <dgm:prSet presAssocID="{93A00537-1763-4B1E-9C9B-C200DD93DC0E}" presName="aNode" presStyleLbl="bgShp" presStyleIdx="0" presStyleCnt="1" custScaleY="93272" custLinFactNeighborX="436" custLinFactNeighborY="2783"/>
      <dgm:spPr/>
    </dgm:pt>
    <dgm:pt modelId="{E5B0F6DD-9170-41A6-A7B8-1A7E79B31671}" type="pres">
      <dgm:prSet presAssocID="{93A00537-1763-4B1E-9C9B-C200DD93DC0E}" presName="textNode" presStyleLbl="bgShp" presStyleIdx="0" presStyleCnt="1"/>
      <dgm:spPr/>
    </dgm:pt>
    <dgm:pt modelId="{AD58A274-E218-475E-B912-9D17039DD998}" type="pres">
      <dgm:prSet presAssocID="{93A00537-1763-4B1E-9C9B-C200DD93DC0E}" presName="compChildNode" presStyleCnt="0"/>
      <dgm:spPr/>
    </dgm:pt>
    <dgm:pt modelId="{32256E9E-EFE6-47D2-8F34-D7D8F061D403}" type="pres">
      <dgm:prSet presAssocID="{93A00537-1763-4B1E-9C9B-C200DD93DC0E}" presName="theInnerList" presStyleCnt="0"/>
      <dgm:spPr/>
    </dgm:pt>
    <dgm:pt modelId="{5E9636B6-56EC-4E3E-A2E2-87A6792A78A5}" type="pres">
      <dgm:prSet presAssocID="{52E8D956-BF0F-4D78-8DA0-3845D3C870EB}" presName="childNode" presStyleLbl="node1" presStyleIdx="0" presStyleCnt="3">
        <dgm:presLayoutVars>
          <dgm:bulletEnabled val="1"/>
        </dgm:presLayoutVars>
      </dgm:prSet>
      <dgm:spPr/>
    </dgm:pt>
    <dgm:pt modelId="{B0827B50-0571-4CF8-A8AE-F0C9D8AB9FC9}" type="pres">
      <dgm:prSet presAssocID="{52E8D956-BF0F-4D78-8DA0-3845D3C870EB}" presName="aSpace2" presStyleCnt="0"/>
      <dgm:spPr/>
    </dgm:pt>
    <dgm:pt modelId="{D90DFA8D-E54B-46C7-A589-40424BA8F35E}" type="pres">
      <dgm:prSet presAssocID="{E8C53D8E-AF38-4BC8-864D-910872FB6C60}" presName="childNode" presStyleLbl="node1" presStyleIdx="1" presStyleCnt="3">
        <dgm:presLayoutVars>
          <dgm:bulletEnabled val="1"/>
        </dgm:presLayoutVars>
      </dgm:prSet>
      <dgm:spPr/>
    </dgm:pt>
    <dgm:pt modelId="{C725F1D7-B808-4E6E-8910-FA192B8EAA52}" type="pres">
      <dgm:prSet presAssocID="{E8C53D8E-AF38-4BC8-864D-910872FB6C60}" presName="aSpace2" presStyleCnt="0"/>
      <dgm:spPr/>
    </dgm:pt>
    <dgm:pt modelId="{8DD2E0A1-8C9F-4E8D-8A29-9A0A2897A72A}" type="pres">
      <dgm:prSet presAssocID="{BB5D202E-9C4B-494F-89A6-FE294FFAC451}" presName="childNode" presStyleLbl="node1" presStyleIdx="2" presStyleCnt="3" custScaleX="100153">
        <dgm:presLayoutVars>
          <dgm:bulletEnabled val="1"/>
        </dgm:presLayoutVars>
      </dgm:prSet>
      <dgm:spPr/>
    </dgm:pt>
  </dgm:ptLst>
  <dgm:cxnLst>
    <dgm:cxn modelId="{DA6ECF10-7F03-4966-9A5C-071CD2DAA5F5}" type="presOf" srcId="{25DA5E64-E287-4DFF-B01C-D668CDDB56BD}" destId="{A09D718D-873A-481A-B4D8-C1A980DFFAB8}" srcOrd="0" destOrd="0" presId="urn:microsoft.com/office/officeart/2005/8/layout/lProcess2"/>
    <dgm:cxn modelId="{99239C18-16F7-4C38-A9C6-03468C253442}" type="presOf" srcId="{93A00537-1763-4B1E-9C9B-C200DD93DC0E}" destId="{391D60FA-DAEF-4BB0-B6DF-DA41D2974591}" srcOrd="0" destOrd="0" presId="urn:microsoft.com/office/officeart/2005/8/layout/lProcess2"/>
    <dgm:cxn modelId="{49B2F32A-2F0C-4557-B377-67BA4466B036}" srcId="{93A00537-1763-4B1E-9C9B-C200DD93DC0E}" destId="{52E8D956-BF0F-4D78-8DA0-3845D3C870EB}" srcOrd="0" destOrd="0" parTransId="{CB98DF37-4FB8-4F06-9C84-DF4135CD398F}" sibTransId="{A8A38A1E-D8D8-4A59-B360-82A22BF96AB9}"/>
    <dgm:cxn modelId="{CF8A542C-C2BE-4469-AB29-F926510ACC7D}" type="presOf" srcId="{52E8D956-BF0F-4D78-8DA0-3845D3C870EB}" destId="{5E9636B6-56EC-4E3E-A2E2-87A6792A78A5}" srcOrd="0" destOrd="0" presId="urn:microsoft.com/office/officeart/2005/8/layout/lProcess2"/>
    <dgm:cxn modelId="{9BA5DB84-452F-4469-BBEE-77B18F3BCD66}" srcId="{93A00537-1763-4B1E-9C9B-C200DD93DC0E}" destId="{E8C53D8E-AF38-4BC8-864D-910872FB6C60}" srcOrd="1" destOrd="0" parTransId="{C8010C7C-425C-433F-90E4-CC4C950E6DC7}" sibTransId="{75247436-75DD-41D3-908B-CC10178CADEF}"/>
    <dgm:cxn modelId="{A3DB0A88-0E02-4168-91BE-2026D9EB61F2}" srcId="{93A00537-1763-4B1E-9C9B-C200DD93DC0E}" destId="{BB5D202E-9C4B-494F-89A6-FE294FFAC451}" srcOrd="2" destOrd="0" parTransId="{329E8CB5-A130-40D4-A727-0613BE283D54}" sibTransId="{ADC11DFF-37F4-4286-9F0B-A3B2D8403AA1}"/>
    <dgm:cxn modelId="{216248A1-8BB1-4F95-8E65-553E7D53C665}" srcId="{25DA5E64-E287-4DFF-B01C-D668CDDB56BD}" destId="{93A00537-1763-4B1E-9C9B-C200DD93DC0E}" srcOrd="0" destOrd="0" parTransId="{97581556-BE6C-4E9D-B42A-E25701BD3DE0}" sibTransId="{2EFE64A5-AFA2-40A2-B1D9-F6943583304A}"/>
    <dgm:cxn modelId="{86E8D6B8-B3F0-4963-ABEC-62C022757344}" type="presOf" srcId="{93A00537-1763-4B1E-9C9B-C200DD93DC0E}" destId="{E5B0F6DD-9170-41A6-A7B8-1A7E79B31671}" srcOrd="1" destOrd="0" presId="urn:microsoft.com/office/officeart/2005/8/layout/lProcess2"/>
    <dgm:cxn modelId="{4510C4BD-3DB2-4041-9273-5A5D6285D022}" type="presOf" srcId="{BB5D202E-9C4B-494F-89A6-FE294FFAC451}" destId="{8DD2E0A1-8C9F-4E8D-8A29-9A0A2897A72A}" srcOrd="0" destOrd="0" presId="urn:microsoft.com/office/officeart/2005/8/layout/lProcess2"/>
    <dgm:cxn modelId="{921E03E6-B2EC-4591-B2A8-81699A2BBAB2}" type="presOf" srcId="{E8C53D8E-AF38-4BC8-864D-910872FB6C60}" destId="{D90DFA8D-E54B-46C7-A589-40424BA8F35E}" srcOrd="0" destOrd="0" presId="urn:microsoft.com/office/officeart/2005/8/layout/lProcess2"/>
    <dgm:cxn modelId="{AEC6AD28-8D56-4063-9988-FB1569336A8C}" type="presParOf" srcId="{A09D718D-873A-481A-B4D8-C1A980DFFAB8}" destId="{692F2E36-F9E3-4E2F-B395-54E5AB7FC155}" srcOrd="0" destOrd="0" presId="urn:microsoft.com/office/officeart/2005/8/layout/lProcess2"/>
    <dgm:cxn modelId="{FEC1E3D0-C39F-4D73-A61B-EE787309F031}" type="presParOf" srcId="{692F2E36-F9E3-4E2F-B395-54E5AB7FC155}" destId="{391D60FA-DAEF-4BB0-B6DF-DA41D2974591}" srcOrd="0" destOrd="0" presId="urn:microsoft.com/office/officeart/2005/8/layout/lProcess2"/>
    <dgm:cxn modelId="{564E9BBF-39B0-423A-9BDE-71BED36D3467}" type="presParOf" srcId="{692F2E36-F9E3-4E2F-B395-54E5AB7FC155}" destId="{E5B0F6DD-9170-41A6-A7B8-1A7E79B31671}" srcOrd="1" destOrd="0" presId="urn:microsoft.com/office/officeart/2005/8/layout/lProcess2"/>
    <dgm:cxn modelId="{7BAE7117-15EE-4362-966E-A8D1698462D4}" type="presParOf" srcId="{692F2E36-F9E3-4E2F-B395-54E5AB7FC155}" destId="{AD58A274-E218-475E-B912-9D17039DD998}" srcOrd="2" destOrd="0" presId="urn:microsoft.com/office/officeart/2005/8/layout/lProcess2"/>
    <dgm:cxn modelId="{2C7A4CCD-436E-4340-9AF7-47097A0ED7E2}" type="presParOf" srcId="{AD58A274-E218-475E-B912-9D17039DD998}" destId="{32256E9E-EFE6-47D2-8F34-D7D8F061D403}" srcOrd="0" destOrd="0" presId="urn:microsoft.com/office/officeart/2005/8/layout/lProcess2"/>
    <dgm:cxn modelId="{5F846434-4F50-4F32-A1A9-0C1A68D23E60}" type="presParOf" srcId="{32256E9E-EFE6-47D2-8F34-D7D8F061D403}" destId="{5E9636B6-56EC-4E3E-A2E2-87A6792A78A5}" srcOrd="0" destOrd="0" presId="urn:microsoft.com/office/officeart/2005/8/layout/lProcess2"/>
    <dgm:cxn modelId="{957EFFD9-E490-433F-8E01-251F95DCB48D}" type="presParOf" srcId="{32256E9E-EFE6-47D2-8F34-D7D8F061D403}" destId="{B0827B50-0571-4CF8-A8AE-F0C9D8AB9FC9}" srcOrd="1" destOrd="0" presId="urn:microsoft.com/office/officeart/2005/8/layout/lProcess2"/>
    <dgm:cxn modelId="{B1B70F40-4EEB-482E-83C0-39A440B7EC62}" type="presParOf" srcId="{32256E9E-EFE6-47D2-8F34-D7D8F061D403}" destId="{D90DFA8D-E54B-46C7-A589-40424BA8F35E}" srcOrd="2" destOrd="0" presId="urn:microsoft.com/office/officeart/2005/8/layout/lProcess2"/>
    <dgm:cxn modelId="{4210FEC7-6793-4CDA-AFC9-966E2F0FF8A3}" type="presParOf" srcId="{32256E9E-EFE6-47D2-8F34-D7D8F061D403}" destId="{C725F1D7-B808-4E6E-8910-FA192B8EAA52}" srcOrd="3" destOrd="0" presId="urn:microsoft.com/office/officeart/2005/8/layout/lProcess2"/>
    <dgm:cxn modelId="{99C0D642-F29A-4138-A0EA-45C2BBBE94A8}" type="presParOf" srcId="{32256E9E-EFE6-47D2-8F34-D7D8F061D403}" destId="{8DD2E0A1-8C9F-4E8D-8A29-9A0A2897A72A}"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DAA9E92-E744-4525-A865-CEEE1D362D1D}" type="doc">
      <dgm:prSet loTypeId="urn:microsoft.com/office/officeart/2005/8/layout/hProcess11" loCatId="process" qsTypeId="urn:microsoft.com/office/officeart/2005/8/quickstyle/3d2" qsCatId="3D" csTypeId="urn:microsoft.com/office/officeart/2005/8/colors/accent1_2" csCatId="accent1" phldr="1"/>
      <dgm:spPr/>
      <dgm:t>
        <a:bodyPr/>
        <a:lstStyle/>
        <a:p>
          <a:endParaRPr lang="en-US"/>
        </a:p>
      </dgm:t>
    </dgm:pt>
    <dgm:pt modelId="{6904BE8D-66BE-4072-AB2E-705B55F0CEB8}">
      <dgm:prSet phldrT="[Text]" custT="1"/>
      <dgm:spPr>
        <a:xfrm>
          <a:off x="4301" y="0"/>
          <a:ext cx="1683727" cy="2222242"/>
        </a:xfrm>
        <a:prstGeom prst="rect">
          <a:avLst/>
        </a:prstGeom>
        <a:noFill/>
        <a:ln>
          <a:noFill/>
        </a:ln>
        <a:effectLst/>
      </dgm:spPr>
      <dgm:t>
        <a:bodyPr/>
        <a:lstStyle/>
        <a:p>
          <a:pPr>
            <a:buNone/>
          </a:pPr>
          <a:r>
            <a:rPr lang="en-US" sz="1600" dirty="0">
              <a:solidFill>
                <a:sysClr val="windowText" lastClr="000000">
                  <a:hueOff val="0"/>
                  <a:satOff val="0"/>
                  <a:lumOff val="0"/>
                  <a:alphaOff val="0"/>
                </a:sysClr>
              </a:solidFill>
              <a:latin typeface="Trebuchet MS" panose="020B0603020202020204"/>
              <a:ea typeface="+mn-ea"/>
              <a:cs typeface="+mn-cs"/>
            </a:rPr>
            <a:t>The level of payment in YEI operations is lower than the national average</a:t>
          </a:r>
        </a:p>
      </dgm:t>
    </dgm:pt>
    <dgm:pt modelId="{2DC8556E-F6C3-428C-9A8C-10D817A6C50E}" type="parTrans" cxnId="{0177A80A-4CB9-47EC-8500-935FC332D899}">
      <dgm:prSet/>
      <dgm:spPr/>
      <dgm:t>
        <a:bodyPr/>
        <a:lstStyle/>
        <a:p>
          <a:endParaRPr lang="en-US" sz="1600"/>
        </a:p>
      </dgm:t>
    </dgm:pt>
    <dgm:pt modelId="{49BDF82C-E3B7-45E3-AC83-338B1C340424}" type="sibTrans" cxnId="{0177A80A-4CB9-47EC-8500-935FC332D899}">
      <dgm:prSet/>
      <dgm:spPr/>
      <dgm:t>
        <a:bodyPr/>
        <a:lstStyle/>
        <a:p>
          <a:endParaRPr lang="en-US" sz="1600"/>
        </a:p>
      </dgm:t>
    </dgm:pt>
    <dgm:pt modelId="{D8B1B6F0-D82E-4332-A574-FAB2EECFF2BC}">
      <dgm:prSet phldrT="[Text]" custT="1"/>
      <dgm:spPr>
        <a:xfrm>
          <a:off x="1721370" y="3333363"/>
          <a:ext cx="1589784" cy="2222242"/>
        </a:xfrm>
        <a:prstGeom prst="rect">
          <a:avLst/>
        </a:prstGeom>
        <a:noFill/>
        <a:ln>
          <a:noFill/>
        </a:ln>
        <a:effectLst/>
      </dgm:spPr>
      <dgm:t>
        <a:bodyPr/>
        <a:lstStyle/>
        <a:p>
          <a:pPr>
            <a:buNone/>
          </a:pPr>
          <a:r>
            <a:rPr lang="en-US" sz="1600" dirty="0">
              <a:solidFill>
                <a:sysClr val="windowText" lastClr="000000">
                  <a:hueOff val="0"/>
                  <a:satOff val="0"/>
                  <a:lumOff val="0"/>
                  <a:alphaOff val="0"/>
                </a:sysClr>
              </a:solidFill>
              <a:latin typeface="Trebuchet MS" panose="020B0603020202020204"/>
              <a:ea typeface="+mn-ea"/>
              <a:cs typeface="+mn-cs"/>
            </a:rPr>
            <a:t>Preconditions for low motivation among participants</a:t>
          </a:r>
        </a:p>
      </dgm:t>
    </dgm:pt>
    <dgm:pt modelId="{ADF2B200-1977-4064-8DA6-C02D554AD282}" type="parTrans" cxnId="{250D46E9-F3B6-47D9-8AB8-9482F96EB795}">
      <dgm:prSet/>
      <dgm:spPr/>
      <dgm:t>
        <a:bodyPr/>
        <a:lstStyle/>
        <a:p>
          <a:endParaRPr lang="en-US" sz="1600"/>
        </a:p>
      </dgm:t>
    </dgm:pt>
    <dgm:pt modelId="{BD36552A-1854-4101-9E68-D16F61236B69}" type="sibTrans" cxnId="{250D46E9-F3B6-47D9-8AB8-9482F96EB795}">
      <dgm:prSet/>
      <dgm:spPr/>
      <dgm:t>
        <a:bodyPr/>
        <a:lstStyle/>
        <a:p>
          <a:endParaRPr lang="en-US" sz="1600"/>
        </a:p>
      </dgm:t>
    </dgm:pt>
    <dgm:pt modelId="{0D62652D-9CE3-4F49-811F-48FF4F3E5681}">
      <dgm:prSet phldrT="[Text]" custT="1"/>
      <dgm:spPr>
        <a:xfrm>
          <a:off x="5557757" y="3333363"/>
          <a:ext cx="1944356" cy="2222242"/>
        </a:xfrm>
        <a:prstGeom prst="rect">
          <a:avLst/>
        </a:prstGeom>
        <a:noFill/>
        <a:ln>
          <a:noFill/>
        </a:ln>
        <a:effectLst/>
      </dgm:spPr>
      <dgm:t>
        <a:bodyPr/>
        <a:lstStyle/>
        <a:p>
          <a:pPr>
            <a:buNone/>
          </a:pPr>
          <a:r>
            <a:rPr lang="en-US" sz="1600" dirty="0">
              <a:solidFill>
                <a:sysClr val="windowText" lastClr="000000">
                  <a:hueOff val="0"/>
                  <a:satOff val="0"/>
                  <a:lumOff val="0"/>
                  <a:alphaOff val="0"/>
                </a:sysClr>
              </a:solidFill>
              <a:latin typeface="Trebuchet MS" panose="020B0603020202020204"/>
              <a:ea typeface="+mn-ea"/>
              <a:cs typeface="+mn-cs"/>
            </a:rPr>
            <a:t>Not only does this not overcome regional and sectoral asymmetries, but it also deepens them</a:t>
          </a:r>
          <a:r>
            <a:rPr lang="bg-BG" sz="1600" dirty="0">
              <a:solidFill>
                <a:sysClr val="windowText" lastClr="000000">
                  <a:hueOff val="0"/>
                  <a:satOff val="0"/>
                  <a:lumOff val="0"/>
                  <a:alphaOff val="0"/>
                </a:sysClr>
              </a:solidFill>
              <a:latin typeface="Trebuchet MS" panose="020B0603020202020204"/>
              <a:ea typeface="+mn-ea"/>
              <a:cs typeface="+mn-cs"/>
            </a:rPr>
            <a:t>а</a:t>
          </a:r>
          <a:endParaRPr lang="en-US" sz="1600" dirty="0">
            <a:solidFill>
              <a:sysClr val="windowText" lastClr="000000">
                <a:hueOff val="0"/>
                <a:satOff val="0"/>
                <a:lumOff val="0"/>
                <a:alphaOff val="0"/>
              </a:sysClr>
            </a:solidFill>
            <a:latin typeface="Trebuchet MS" panose="020B0603020202020204"/>
            <a:ea typeface="+mn-ea"/>
            <a:cs typeface="+mn-cs"/>
          </a:endParaRPr>
        </a:p>
      </dgm:t>
    </dgm:pt>
    <dgm:pt modelId="{59E75FC1-253F-4FED-B9E7-673EE1E70D40}" type="parTrans" cxnId="{274A50EF-29EB-4A76-9613-EA9617E69AB0}">
      <dgm:prSet/>
      <dgm:spPr/>
      <dgm:t>
        <a:bodyPr/>
        <a:lstStyle/>
        <a:p>
          <a:endParaRPr lang="en-US" sz="1600"/>
        </a:p>
      </dgm:t>
    </dgm:pt>
    <dgm:pt modelId="{C7E57202-CBA5-44E3-8AF2-56AC6EEA9AA4}" type="sibTrans" cxnId="{274A50EF-29EB-4A76-9613-EA9617E69AB0}">
      <dgm:prSet/>
      <dgm:spPr/>
      <dgm:t>
        <a:bodyPr/>
        <a:lstStyle/>
        <a:p>
          <a:endParaRPr lang="en-US" sz="1600"/>
        </a:p>
      </dgm:t>
    </dgm:pt>
    <dgm:pt modelId="{E5D27196-78C6-435C-A164-CB51EA2DDD6C}">
      <dgm:prSet phldrT="[Text]" custT="1"/>
      <dgm:spPr>
        <a:xfrm>
          <a:off x="7487044" y="47689"/>
          <a:ext cx="2651761" cy="2222242"/>
        </a:xfrm>
        <a:prstGeom prst="rect">
          <a:avLst/>
        </a:prstGeom>
        <a:noFill/>
        <a:ln>
          <a:noFill/>
        </a:ln>
        <a:effectLst/>
      </dgm:spPr>
      <dgm:t>
        <a:bodyPr/>
        <a:lstStyle/>
        <a:p>
          <a:pPr>
            <a:buNone/>
          </a:pPr>
          <a:r>
            <a:rPr lang="en-US" sz="1800" dirty="0">
              <a:solidFill>
                <a:sysClr val="windowText" lastClr="000000">
                  <a:hueOff val="0"/>
                  <a:satOff val="0"/>
                  <a:lumOff val="0"/>
                  <a:alphaOff val="0"/>
                </a:sysClr>
              </a:solidFill>
              <a:latin typeface="Trebuchet MS" panose="020B0603020202020204"/>
              <a:ea typeface="+mn-ea"/>
              <a:cs typeface="+mn-cs"/>
            </a:rPr>
            <a:t>Further in-depth study of pay levels in active labor market measures and their impact is needed</a:t>
          </a:r>
        </a:p>
      </dgm:t>
    </dgm:pt>
    <dgm:pt modelId="{411352EF-F858-4132-9998-7013B5A0874E}" type="parTrans" cxnId="{48C87832-9C10-4BE5-A6BE-9BA660A99E44}">
      <dgm:prSet/>
      <dgm:spPr/>
      <dgm:t>
        <a:bodyPr/>
        <a:lstStyle/>
        <a:p>
          <a:endParaRPr lang="en-US" sz="1600"/>
        </a:p>
      </dgm:t>
    </dgm:pt>
    <dgm:pt modelId="{C39DA130-18E7-4E83-968F-8A24FA887EE2}" type="sibTrans" cxnId="{48C87832-9C10-4BE5-A6BE-9BA660A99E44}">
      <dgm:prSet/>
      <dgm:spPr/>
      <dgm:t>
        <a:bodyPr/>
        <a:lstStyle/>
        <a:p>
          <a:endParaRPr lang="en-US" sz="1600"/>
        </a:p>
      </dgm:t>
    </dgm:pt>
    <dgm:pt modelId="{167E86F0-4F09-42DF-BBA4-3462391782F9}">
      <dgm:prSet phldrT="[Text]" custT="1"/>
      <dgm:spPr>
        <a:xfrm>
          <a:off x="3344496" y="0"/>
          <a:ext cx="2179920" cy="2222242"/>
        </a:xfrm>
        <a:prstGeom prst="rect">
          <a:avLst/>
        </a:prstGeom>
        <a:noFill/>
        <a:ln>
          <a:noFill/>
        </a:ln>
        <a:effectLst/>
      </dgm:spPr>
      <dgm:t>
        <a:bodyPr/>
        <a:lstStyle/>
        <a:p>
          <a:pPr>
            <a:buNone/>
          </a:pPr>
          <a:r>
            <a:rPr lang="en-US" sz="1600" dirty="0">
              <a:solidFill>
                <a:sysClr val="windowText" lastClr="000000">
                  <a:hueOff val="0"/>
                  <a:satOff val="0"/>
                  <a:lumOff val="0"/>
                  <a:alphaOff val="0"/>
                </a:sysClr>
              </a:solidFill>
              <a:latin typeface="Trebuchet MS" panose="020B0603020202020204"/>
              <a:ea typeface="+mn-ea"/>
              <a:cs typeface="+mn-cs"/>
            </a:rPr>
            <a:t>Formation of employers' attitudes towards the future offering of positions for young people with a non-competitive level of pay</a:t>
          </a:r>
        </a:p>
      </dgm:t>
    </dgm:pt>
    <dgm:pt modelId="{9400A050-6920-420E-9CBB-8213BB54AECC}" type="parTrans" cxnId="{4ABA71BC-692D-4FFC-A58B-189464CC63A5}">
      <dgm:prSet/>
      <dgm:spPr/>
      <dgm:t>
        <a:bodyPr/>
        <a:lstStyle/>
        <a:p>
          <a:endParaRPr lang="en-US"/>
        </a:p>
      </dgm:t>
    </dgm:pt>
    <dgm:pt modelId="{359EFFD7-0C9E-4B47-A81B-946F6AEA2392}" type="sibTrans" cxnId="{4ABA71BC-692D-4FFC-A58B-189464CC63A5}">
      <dgm:prSet/>
      <dgm:spPr/>
      <dgm:t>
        <a:bodyPr/>
        <a:lstStyle/>
        <a:p>
          <a:endParaRPr lang="en-US"/>
        </a:p>
      </dgm:t>
    </dgm:pt>
    <dgm:pt modelId="{29578A80-E873-4029-9F51-E0C1E4A58F84}" type="pres">
      <dgm:prSet presAssocID="{3DAA9E92-E744-4525-A865-CEEE1D362D1D}" presName="Name0" presStyleCnt="0">
        <dgm:presLayoutVars>
          <dgm:dir/>
          <dgm:resizeHandles val="exact"/>
        </dgm:presLayoutVars>
      </dgm:prSet>
      <dgm:spPr/>
    </dgm:pt>
    <dgm:pt modelId="{31FFBB84-8032-4017-9B6A-23B456BF83C5}" type="pres">
      <dgm:prSet presAssocID="{3DAA9E92-E744-4525-A865-CEEE1D362D1D}" presName="arrow" presStyleLbl="bgShp" presStyleIdx="0" presStyleCnt="1"/>
      <dgm:spPr>
        <a:xfrm>
          <a:off x="0" y="1666681"/>
          <a:ext cx="11323910" cy="2222242"/>
        </a:xfrm>
        <a:prstGeom prst="notchedRightArrow">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ysClr val="window" lastClr="FFFFFF"/>
          </a:contourClr>
        </a:sp3d>
      </dgm:spPr>
    </dgm:pt>
    <dgm:pt modelId="{2E1B0192-9E9A-42BC-A51F-F62EFE4FEE20}" type="pres">
      <dgm:prSet presAssocID="{3DAA9E92-E744-4525-A865-CEEE1D362D1D}" presName="points" presStyleCnt="0"/>
      <dgm:spPr/>
    </dgm:pt>
    <dgm:pt modelId="{4DC5741F-34E7-45C1-9B3B-CBEA735CF879}" type="pres">
      <dgm:prSet presAssocID="{6904BE8D-66BE-4072-AB2E-705B55F0CEB8}" presName="compositeA" presStyleCnt="0"/>
      <dgm:spPr/>
    </dgm:pt>
    <dgm:pt modelId="{D7E10517-06D2-42DF-9514-075F865E0F2B}" type="pres">
      <dgm:prSet presAssocID="{6904BE8D-66BE-4072-AB2E-705B55F0CEB8}" presName="textA" presStyleLbl="revTx" presStyleIdx="0" presStyleCnt="5" custScaleX="252498">
        <dgm:presLayoutVars>
          <dgm:bulletEnabled val="1"/>
        </dgm:presLayoutVars>
      </dgm:prSet>
      <dgm:spPr/>
    </dgm:pt>
    <dgm:pt modelId="{4CAC2461-427C-45A8-87BE-10D12D0788B9}" type="pres">
      <dgm:prSet presAssocID="{6904BE8D-66BE-4072-AB2E-705B55F0CEB8}" presName="circleA" presStyleLbl="node1" presStyleIdx="0" presStyleCnt="5"/>
      <dgm:spPr>
        <a:xfrm>
          <a:off x="568385"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02A5A171-1CF6-48E2-BF36-84FF46A32CDB}" type="pres">
      <dgm:prSet presAssocID="{6904BE8D-66BE-4072-AB2E-705B55F0CEB8}" presName="spaceA" presStyleCnt="0"/>
      <dgm:spPr/>
    </dgm:pt>
    <dgm:pt modelId="{33DDE4DD-4DE3-4284-815D-DB516D1A4C51}" type="pres">
      <dgm:prSet presAssocID="{49BDF82C-E3B7-45E3-AC83-338B1C340424}" presName="space" presStyleCnt="0"/>
      <dgm:spPr/>
    </dgm:pt>
    <dgm:pt modelId="{94F20298-FCE1-482F-BD40-3DC14A2ED1CA}" type="pres">
      <dgm:prSet presAssocID="{D8B1B6F0-D82E-4332-A574-FAB2EECFF2BC}" presName="compositeB" presStyleCnt="0"/>
      <dgm:spPr/>
    </dgm:pt>
    <dgm:pt modelId="{AE295348-0CA1-40B8-A7D0-DAEDC94CAEE6}" type="pres">
      <dgm:prSet presAssocID="{D8B1B6F0-D82E-4332-A574-FAB2EECFF2BC}" presName="textB" presStyleLbl="revTx" presStyleIdx="1" presStyleCnt="5" custScaleX="238410">
        <dgm:presLayoutVars>
          <dgm:bulletEnabled val="1"/>
        </dgm:presLayoutVars>
      </dgm:prSet>
      <dgm:spPr/>
    </dgm:pt>
    <dgm:pt modelId="{68A971BD-6DA3-4C4B-9846-797199DE9F7B}" type="pres">
      <dgm:prSet presAssocID="{D8B1B6F0-D82E-4332-A574-FAB2EECFF2BC}" presName="circleB" presStyleLbl="node1" presStyleIdx="1" presStyleCnt="5"/>
      <dgm:spPr>
        <a:xfrm>
          <a:off x="2238482"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76E7B011-07D7-4F68-B3B6-DAAC3084AE5D}" type="pres">
      <dgm:prSet presAssocID="{D8B1B6F0-D82E-4332-A574-FAB2EECFF2BC}" presName="spaceB" presStyleCnt="0"/>
      <dgm:spPr/>
    </dgm:pt>
    <dgm:pt modelId="{A43627EC-A6C9-4F79-B5D0-4A373F69288B}" type="pres">
      <dgm:prSet presAssocID="{BD36552A-1854-4101-9E68-D16F61236B69}" presName="space" presStyleCnt="0"/>
      <dgm:spPr/>
    </dgm:pt>
    <dgm:pt modelId="{DF570478-8E38-4901-B720-EA1AE54E2E56}" type="pres">
      <dgm:prSet presAssocID="{167E86F0-4F09-42DF-BBA4-3462391782F9}" presName="compositeA" presStyleCnt="0"/>
      <dgm:spPr/>
    </dgm:pt>
    <dgm:pt modelId="{E587C130-82E9-4071-9B07-711AA3141BBB}" type="pres">
      <dgm:prSet presAssocID="{167E86F0-4F09-42DF-BBA4-3462391782F9}" presName="textA" presStyleLbl="revTx" presStyleIdx="2" presStyleCnt="5" custScaleX="326909">
        <dgm:presLayoutVars>
          <dgm:bulletEnabled val="1"/>
        </dgm:presLayoutVars>
      </dgm:prSet>
      <dgm:spPr/>
    </dgm:pt>
    <dgm:pt modelId="{EA079202-F23B-4CB4-9CD6-C4B71C6DFE9E}" type="pres">
      <dgm:prSet presAssocID="{167E86F0-4F09-42DF-BBA4-3462391782F9}" presName="circleA" presStyleLbl="node1" presStyleIdx="2" presStyleCnt="5"/>
      <dgm:spPr>
        <a:xfrm>
          <a:off x="415667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442089AB-C07A-49CB-AA5E-665CF9C2C411}" type="pres">
      <dgm:prSet presAssocID="{167E86F0-4F09-42DF-BBA4-3462391782F9}" presName="spaceA" presStyleCnt="0"/>
      <dgm:spPr/>
    </dgm:pt>
    <dgm:pt modelId="{8DF17BBE-D7CE-4DB7-ACBF-74702137CC1F}" type="pres">
      <dgm:prSet presAssocID="{359EFFD7-0C9E-4B47-A81B-946F6AEA2392}" presName="space" presStyleCnt="0"/>
      <dgm:spPr/>
    </dgm:pt>
    <dgm:pt modelId="{2CAD944C-354F-4F9B-BB42-053CAE8AD45F}" type="pres">
      <dgm:prSet presAssocID="{0D62652D-9CE3-4F49-811F-48FF4F3E5681}" presName="compositeB" presStyleCnt="0"/>
      <dgm:spPr/>
    </dgm:pt>
    <dgm:pt modelId="{5990AFAE-888A-447C-9EE8-07E9ABF3A530}" type="pres">
      <dgm:prSet presAssocID="{0D62652D-9CE3-4F49-811F-48FF4F3E5681}" presName="textB" presStyleLbl="revTx" presStyleIdx="3" presStyleCnt="5" custScaleX="291583">
        <dgm:presLayoutVars>
          <dgm:bulletEnabled val="1"/>
        </dgm:presLayoutVars>
      </dgm:prSet>
      <dgm:spPr/>
    </dgm:pt>
    <dgm:pt modelId="{1504BCB3-43BD-464F-AEFA-46080CFFD88C}" type="pres">
      <dgm:prSet presAssocID="{0D62652D-9CE3-4F49-811F-48FF4F3E5681}" presName="circleB" presStyleLbl="node1" presStyleIdx="3" presStyleCnt="5"/>
      <dgm:spPr>
        <a:xfrm>
          <a:off x="625215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FF2EBA51-773A-4645-8061-26D2426DF51F}" type="pres">
      <dgm:prSet presAssocID="{0D62652D-9CE3-4F49-811F-48FF4F3E5681}" presName="spaceB" presStyleCnt="0"/>
      <dgm:spPr/>
    </dgm:pt>
    <dgm:pt modelId="{E6BF0C00-EAD1-4AA7-9882-F937C99D560D}" type="pres">
      <dgm:prSet presAssocID="{C7E57202-CBA5-44E3-8AF2-56AC6EEA9AA4}" presName="space" presStyleCnt="0"/>
      <dgm:spPr/>
    </dgm:pt>
    <dgm:pt modelId="{68C7191C-262C-40B9-938A-3D9C85241D81}" type="pres">
      <dgm:prSet presAssocID="{E5D27196-78C6-435C-A164-CB51EA2DDD6C}" presName="compositeA" presStyleCnt="0"/>
      <dgm:spPr/>
    </dgm:pt>
    <dgm:pt modelId="{FBEF4D11-6752-41BC-AEC7-C756B5DA4BC5}" type="pres">
      <dgm:prSet presAssocID="{E5D27196-78C6-435C-A164-CB51EA2DDD6C}" presName="textA" presStyleLbl="revTx" presStyleIdx="4" presStyleCnt="5" custScaleX="397668" custLinFactNeighborX="-7260" custLinFactNeighborY="2146">
        <dgm:presLayoutVars>
          <dgm:bulletEnabled val="1"/>
        </dgm:presLayoutVars>
      </dgm:prSet>
      <dgm:spPr/>
    </dgm:pt>
    <dgm:pt modelId="{B8728A3A-5A45-4131-AC3E-AACE6EAFE043}" type="pres">
      <dgm:prSet presAssocID="{E5D27196-78C6-435C-A164-CB51EA2DDD6C}" presName="circleA" presStyleLbl="node1" presStyleIdx="4" presStyleCnt="5"/>
      <dgm:spPr>
        <a:xfrm>
          <a:off x="858355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pt>
    <dgm:pt modelId="{A22558A6-0FE2-4F7E-A731-B2A0B8DB2183}" type="pres">
      <dgm:prSet presAssocID="{E5D27196-78C6-435C-A164-CB51EA2DDD6C}" presName="spaceA" presStyleCnt="0"/>
      <dgm:spPr/>
    </dgm:pt>
  </dgm:ptLst>
  <dgm:cxnLst>
    <dgm:cxn modelId="{0177A80A-4CB9-47EC-8500-935FC332D899}" srcId="{3DAA9E92-E744-4525-A865-CEEE1D362D1D}" destId="{6904BE8D-66BE-4072-AB2E-705B55F0CEB8}" srcOrd="0" destOrd="0" parTransId="{2DC8556E-F6C3-428C-9A8C-10D817A6C50E}" sibTransId="{49BDF82C-E3B7-45E3-AC83-338B1C340424}"/>
    <dgm:cxn modelId="{48C87832-9C10-4BE5-A6BE-9BA660A99E44}" srcId="{3DAA9E92-E744-4525-A865-CEEE1D362D1D}" destId="{E5D27196-78C6-435C-A164-CB51EA2DDD6C}" srcOrd="4" destOrd="0" parTransId="{411352EF-F858-4132-9998-7013B5A0874E}" sibTransId="{C39DA130-18E7-4E83-968F-8A24FA887EE2}"/>
    <dgm:cxn modelId="{107BB733-F997-48C4-8C9E-14B15899FE2F}" type="presOf" srcId="{0D62652D-9CE3-4F49-811F-48FF4F3E5681}" destId="{5990AFAE-888A-447C-9EE8-07E9ABF3A530}" srcOrd="0" destOrd="0" presId="urn:microsoft.com/office/officeart/2005/8/layout/hProcess11"/>
    <dgm:cxn modelId="{DDAF795A-2123-46F0-BBAD-1B9DEF7CAA6A}" type="presOf" srcId="{D8B1B6F0-D82E-4332-A574-FAB2EECFF2BC}" destId="{AE295348-0CA1-40B8-A7D0-DAEDC94CAEE6}" srcOrd="0" destOrd="0" presId="urn:microsoft.com/office/officeart/2005/8/layout/hProcess11"/>
    <dgm:cxn modelId="{F6FA0285-BB50-48C9-B195-AC642B7641D8}" type="presOf" srcId="{3DAA9E92-E744-4525-A865-CEEE1D362D1D}" destId="{29578A80-E873-4029-9F51-E0C1E4A58F84}" srcOrd="0" destOrd="0" presId="urn:microsoft.com/office/officeart/2005/8/layout/hProcess11"/>
    <dgm:cxn modelId="{4ABA71BC-692D-4FFC-A58B-189464CC63A5}" srcId="{3DAA9E92-E744-4525-A865-CEEE1D362D1D}" destId="{167E86F0-4F09-42DF-BBA4-3462391782F9}" srcOrd="2" destOrd="0" parTransId="{9400A050-6920-420E-9CBB-8213BB54AECC}" sibTransId="{359EFFD7-0C9E-4B47-A81B-946F6AEA2392}"/>
    <dgm:cxn modelId="{4032A4CC-DEA7-4CF3-9D47-720201BB8BC0}" type="presOf" srcId="{6904BE8D-66BE-4072-AB2E-705B55F0CEB8}" destId="{D7E10517-06D2-42DF-9514-075F865E0F2B}" srcOrd="0" destOrd="0" presId="urn:microsoft.com/office/officeart/2005/8/layout/hProcess11"/>
    <dgm:cxn modelId="{7AD20AE4-2722-4455-8C7D-5886FBD3C559}" type="presOf" srcId="{167E86F0-4F09-42DF-BBA4-3462391782F9}" destId="{E587C130-82E9-4071-9B07-711AA3141BBB}" srcOrd="0" destOrd="0" presId="urn:microsoft.com/office/officeart/2005/8/layout/hProcess11"/>
    <dgm:cxn modelId="{250D46E9-F3B6-47D9-8AB8-9482F96EB795}" srcId="{3DAA9E92-E744-4525-A865-CEEE1D362D1D}" destId="{D8B1B6F0-D82E-4332-A574-FAB2EECFF2BC}" srcOrd="1" destOrd="0" parTransId="{ADF2B200-1977-4064-8DA6-C02D554AD282}" sibTransId="{BD36552A-1854-4101-9E68-D16F61236B69}"/>
    <dgm:cxn modelId="{274A50EF-29EB-4A76-9613-EA9617E69AB0}" srcId="{3DAA9E92-E744-4525-A865-CEEE1D362D1D}" destId="{0D62652D-9CE3-4F49-811F-48FF4F3E5681}" srcOrd="3" destOrd="0" parTransId="{59E75FC1-253F-4FED-B9E7-673EE1E70D40}" sibTransId="{C7E57202-CBA5-44E3-8AF2-56AC6EEA9AA4}"/>
    <dgm:cxn modelId="{41DD3FFB-452C-45C4-8E32-2ACD1F949172}" type="presOf" srcId="{E5D27196-78C6-435C-A164-CB51EA2DDD6C}" destId="{FBEF4D11-6752-41BC-AEC7-C756B5DA4BC5}" srcOrd="0" destOrd="0" presId="urn:microsoft.com/office/officeart/2005/8/layout/hProcess11"/>
    <dgm:cxn modelId="{4381415D-9D94-480E-BC58-2E2C36F11395}" type="presParOf" srcId="{29578A80-E873-4029-9F51-E0C1E4A58F84}" destId="{31FFBB84-8032-4017-9B6A-23B456BF83C5}" srcOrd="0" destOrd="0" presId="urn:microsoft.com/office/officeart/2005/8/layout/hProcess11"/>
    <dgm:cxn modelId="{648371CE-7BB3-47F0-806F-C91D1B9439D2}" type="presParOf" srcId="{29578A80-E873-4029-9F51-E0C1E4A58F84}" destId="{2E1B0192-9E9A-42BC-A51F-F62EFE4FEE20}" srcOrd="1" destOrd="0" presId="urn:microsoft.com/office/officeart/2005/8/layout/hProcess11"/>
    <dgm:cxn modelId="{E2B26E9A-288F-40A4-8FAA-30AA0ACEE1C1}" type="presParOf" srcId="{2E1B0192-9E9A-42BC-A51F-F62EFE4FEE20}" destId="{4DC5741F-34E7-45C1-9B3B-CBEA735CF879}" srcOrd="0" destOrd="0" presId="urn:microsoft.com/office/officeart/2005/8/layout/hProcess11"/>
    <dgm:cxn modelId="{7F3AB023-F4B6-4EA0-99CA-2623463214BC}" type="presParOf" srcId="{4DC5741F-34E7-45C1-9B3B-CBEA735CF879}" destId="{D7E10517-06D2-42DF-9514-075F865E0F2B}" srcOrd="0" destOrd="0" presId="urn:microsoft.com/office/officeart/2005/8/layout/hProcess11"/>
    <dgm:cxn modelId="{FAC8EFCD-0BB1-41B5-9AFE-5A82119F6EF2}" type="presParOf" srcId="{4DC5741F-34E7-45C1-9B3B-CBEA735CF879}" destId="{4CAC2461-427C-45A8-87BE-10D12D0788B9}" srcOrd="1" destOrd="0" presId="urn:microsoft.com/office/officeart/2005/8/layout/hProcess11"/>
    <dgm:cxn modelId="{37D09C2C-6DD6-46D6-BCDA-BB27A128A359}" type="presParOf" srcId="{4DC5741F-34E7-45C1-9B3B-CBEA735CF879}" destId="{02A5A171-1CF6-48E2-BF36-84FF46A32CDB}" srcOrd="2" destOrd="0" presId="urn:microsoft.com/office/officeart/2005/8/layout/hProcess11"/>
    <dgm:cxn modelId="{6230BFA7-BDB9-44F1-9A34-D353E04AC4F9}" type="presParOf" srcId="{2E1B0192-9E9A-42BC-A51F-F62EFE4FEE20}" destId="{33DDE4DD-4DE3-4284-815D-DB516D1A4C51}" srcOrd="1" destOrd="0" presId="urn:microsoft.com/office/officeart/2005/8/layout/hProcess11"/>
    <dgm:cxn modelId="{8F9BADE3-A90F-495A-BCAC-DFC5A261A430}" type="presParOf" srcId="{2E1B0192-9E9A-42BC-A51F-F62EFE4FEE20}" destId="{94F20298-FCE1-482F-BD40-3DC14A2ED1CA}" srcOrd="2" destOrd="0" presId="urn:microsoft.com/office/officeart/2005/8/layout/hProcess11"/>
    <dgm:cxn modelId="{AE2C7344-F039-4D03-AC43-1B26F149B77E}" type="presParOf" srcId="{94F20298-FCE1-482F-BD40-3DC14A2ED1CA}" destId="{AE295348-0CA1-40B8-A7D0-DAEDC94CAEE6}" srcOrd="0" destOrd="0" presId="urn:microsoft.com/office/officeart/2005/8/layout/hProcess11"/>
    <dgm:cxn modelId="{42516CEE-5842-4331-AF4D-2B5DE49D5BB0}" type="presParOf" srcId="{94F20298-FCE1-482F-BD40-3DC14A2ED1CA}" destId="{68A971BD-6DA3-4C4B-9846-797199DE9F7B}" srcOrd="1" destOrd="0" presId="urn:microsoft.com/office/officeart/2005/8/layout/hProcess11"/>
    <dgm:cxn modelId="{CBA16F7C-CF62-41F4-AECB-305F2139BA07}" type="presParOf" srcId="{94F20298-FCE1-482F-BD40-3DC14A2ED1CA}" destId="{76E7B011-07D7-4F68-B3B6-DAAC3084AE5D}" srcOrd="2" destOrd="0" presId="urn:microsoft.com/office/officeart/2005/8/layout/hProcess11"/>
    <dgm:cxn modelId="{DACC17DD-5646-4B89-AAF3-C43715F1E8DE}" type="presParOf" srcId="{2E1B0192-9E9A-42BC-A51F-F62EFE4FEE20}" destId="{A43627EC-A6C9-4F79-B5D0-4A373F69288B}" srcOrd="3" destOrd="0" presId="urn:microsoft.com/office/officeart/2005/8/layout/hProcess11"/>
    <dgm:cxn modelId="{2B9AC850-C48B-4AEB-A425-1A1C03596A13}" type="presParOf" srcId="{2E1B0192-9E9A-42BC-A51F-F62EFE4FEE20}" destId="{DF570478-8E38-4901-B720-EA1AE54E2E56}" srcOrd="4" destOrd="0" presId="urn:microsoft.com/office/officeart/2005/8/layout/hProcess11"/>
    <dgm:cxn modelId="{6ABE1725-66D0-43E8-AFC3-5A9E12677FF6}" type="presParOf" srcId="{DF570478-8E38-4901-B720-EA1AE54E2E56}" destId="{E587C130-82E9-4071-9B07-711AA3141BBB}" srcOrd="0" destOrd="0" presId="urn:microsoft.com/office/officeart/2005/8/layout/hProcess11"/>
    <dgm:cxn modelId="{18245244-F5D8-46C9-8D2A-5F7BF0D34625}" type="presParOf" srcId="{DF570478-8E38-4901-B720-EA1AE54E2E56}" destId="{EA079202-F23B-4CB4-9CD6-C4B71C6DFE9E}" srcOrd="1" destOrd="0" presId="urn:microsoft.com/office/officeart/2005/8/layout/hProcess11"/>
    <dgm:cxn modelId="{28AFDA96-6899-4C9A-AA32-D7321F06BF15}" type="presParOf" srcId="{DF570478-8E38-4901-B720-EA1AE54E2E56}" destId="{442089AB-C07A-49CB-AA5E-665CF9C2C411}" srcOrd="2" destOrd="0" presId="urn:microsoft.com/office/officeart/2005/8/layout/hProcess11"/>
    <dgm:cxn modelId="{BF2DFB69-F152-4C29-A32C-9330BED17E20}" type="presParOf" srcId="{2E1B0192-9E9A-42BC-A51F-F62EFE4FEE20}" destId="{8DF17BBE-D7CE-4DB7-ACBF-74702137CC1F}" srcOrd="5" destOrd="0" presId="urn:microsoft.com/office/officeart/2005/8/layout/hProcess11"/>
    <dgm:cxn modelId="{BF617660-B4AB-41A0-A403-2510DD6D89C8}" type="presParOf" srcId="{2E1B0192-9E9A-42BC-A51F-F62EFE4FEE20}" destId="{2CAD944C-354F-4F9B-BB42-053CAE8AD45F}" srcOrd="6" destOrd="0" presId="urn:microsoft.com/office/officeart/2005/8/layout/hProcess11"/>
    <dgm:cxn modelId="{93E3B6C8-C773-4831-9BA8-16EA61B87839}" type="presParOf" srcId="{2CAD944C-354F-4F9B-BB42-053CAE8AD45F}" destId="{5990AFAE-888A-447C-9EE8-07E9ABF3A530}" srcOrd="0" destOrd="0" presId="urn:microsoft.com/office/officeart/2005/8/layout/hProcess11"/>
    <dgm:cxn modelId="{8140B1FF-DEC5-414C-AAEE-3DA3CB79D52E}" type="presParOf" srcId="{2CAD944C-354F-4F9B-BB42-053CAE8AD45F}" destId="{1504BCB3-43BD-464F-AEFA-46080CFFD88C}" srcOrd="1" destOrd="0" presId="urn:microsoft.com/office/officeart/2005/8/layout/hProcess11"/>
    <dgm:cxn modelId="{28AA7769-C895-495A-87E8-0BCE052274ED}" type="presParOf" srcId="{2CAD944C-354F-4F9B-BB42-053CAE8AD45F}" destId="{FF2EBA51-773A-4645-8061-26D2426DF51F}" srcOrd="2" destOrd="0" presId="urn:microsoft.com/office/officeart/2005/8/layout/hProcess11"/>
    <dgm:cxn modelId="{12B08338-58D6-4247-B014-BE0F7CB963A7}" type="presParOf" srcId="{2E1B0192-9E9A-42BC-A51F-F62EFE4FEE20}" destId="{E6BF0C00-EAD1-4AA7-9882-F937C99D560D}" srcOrd="7" destOrd="0" presId="urn:microsoft.com/office/officeart/2005/8/layout/hProcess11"/>
    <dgm:cxn modelId="{F919665E-C640-4493-9DFB-00A5D50A66F9}" type="presParOf" srcId="{2E1B0192-9E9A-42BC-A51F-F62EFE4FEE20}" destId="{68C7191C-262C-40B9-938A-3D9C85241D81}" srcOrd="8" destOrd="0" presId="urn:microsoft.com/office/officeart/2005/8/layout/hProcess11"/>
    <dgm:cxn modelId="{80220A96-019F-46D4-988A-F7DA20EAE4D3}" type="presParOf" srcId="{68C7191C-262C-40B9-938A-3D9C85241D81}" destId="{FBEF4D11-6752-41BC-AEC7-C756B5DA4BC5}" srcOrd="0" destOrd="0" presId="urn:microsoft.com/office/officeart/2005/8/layout/hProcess11"/>
    <dgm:cxn modelId="{E88713D0-5925-41E3-8E95-E6E9AF50812D}" type="presParOf" srcId="{68C7191C-262C-40B9-938A-3D9C85241D81}" destId="{B8728A3A-5A45-4131-AC3E-AACE6EAFE043}" srcOrd="1" destOrd="0" presId="urn:microsoft.com/office/officeart/2005/8/layout/hProcess11"/>
    <dgm:cxn modelId="{F8A29A95-C1F2-4DA3-82C5-E097CFD79D46}" type="presParOf" srcId="{68C7191C-262C-40B9-938A-3D9C85241D81}" destId="{A22558A6-0FE2-4F7E-A731-B2A0B8DB2183}"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E09DCF5-714F-4219-B780-D67A6D0DAD3B}" type="doc">
      <dgm:prSet loTypeId="urn:microsoft.com/office/officeart/2005/8/layout/hProcess10" loCatId="process" qsTypeId="urn:microsoft.com/office/officeart/2005/8/quickstyle/simple1" qsCatId="simple" csTypeId="urn:microsoft.com/office/officeart/2005/8/colors/accent1_2" csCatId="accent1" phldr="1"/>
      <dgm:spPr/>
      <dgm:t>
        <a:bodyPr/>
        <a:lstStyle/>
        <a:p>
          <a:endParaRPr lang="bg-BG"/>
        </a:p>
      </dgm:t>
    </dgm:pt>
    <dgm:pt modelId="{5418DEBD-BF54-4506-9D52-E1A4DE56FCDB}">
      <dgm:prSet phldrT="[Text]" custT="1"/>
      <dgm:spPr>
        <a:xfrm>
          <a:off x="33970" y="471487"/>
          <a:ext cx="1490581" cy="785812"/>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gm:spPr>
      <dgm:t>
        <a:bodyPr/>
        <a:lstStyle/>
        <a:p>
          <a:pPr>
            <a:buNone/>
          </a:pPr>
          <a:r>
            <a:rPr lang="en-GB" sz="900" dirty="0">
              <a:solidFill>
                <a:sysClr val="window" lastClr="FFFFFF"/>
              </a:solidFill>
              <a:latin typeface="Trebuchet MS" panose="020B0603020202020204"/>
              <a:ea typeface="+mn-ea"/>
              <a:cs typeface="+mn-cs"/>
            </a:rPr>
            <a:t>Existing workplace</a:t>
          </a:r>
          <a:endParaRPr lang="bg-BG" sz="900" dirty="0">
            <a:solidFill>
              <a:sysClr val="window" lastClr="FFFFFF"/>
            </a:solidFill>
            <a:latin typeface="Trebuchet MS" panose="020B0603020202020204"/>
            <a:ea typeface="+mn-ea"/>
            <a:cs typeface="+mn-cs"/>
          </a:endParaRPr>
        </a:p>
      </dgm:t>
    </dgm:pt>
    <dgm:pt modelId="{52A18329-1896-41E9-95D7-BBFC1BD55441}" type="parTrans" cxnId="{A1ACD022-5165-4B69-A0D6-88E21026BA25}">
      <dgm:prSet/>
      <dgm:spPr/>
      <dgm:t>
        <a:bodyPr/>
        <a:lstStyle/>
        <a:p>
          <a:endParaRPr lang="bg-BG" sz="900">
            <a:latin typeface="+mn-lt"/>
          </a:endParaRPr>
        </a:p>
      </dgm:t>
    </dgm:pt>
    <dgm:pt modelId="{4858E3F0-CD13-4A4F-8A1D-6D721F318BFC}" type="sibTrans" cxnId="{A1ACD022-5165-4B69-A0D6-88E21026BA25}">
      <dgm:prSet custT="1"/>
      <dgm:spPr>
        <a:xfrm>
          <a:off x="1456921" y="213823"/>
          <a:ext cx="389859" cy="358165"/>
        </a:xfrm>
        <a:prstGeom prst="rightArrow">
          <a:avLst>
            <a:gd name="adj1" fmla="val 60000"/>
            <a:gd name="adj2" fmla="val 50000"/>
          </a:avLst>
        </a:prstGeom>
        <a:solidFill>
          <a:srgbClr val="90C226">
            <a:tint val="60000"/>
            <a:hueOff val="0"/>
            <a:satOff val="0"/>
            <a:lumOff val="0"/>
            <a:alphaOff val="0"/>
          </a:srgbClr>
        </a:solidFill>
        <a:ln>
          <a:noFill/>
        </a:ln>
        <a:effectLst/>
      </dgm:spPr>
      <dgm:t>
        <a:bodyPr/>
        <a:lstStyle/>
        <a:p>
          <a:pPr>
            <a:buNone/>
          </a:pPr>
          <a:endParaRPr lang="bg-BG" sz="900">
            <a:solidFill>
              <a:sysClr val="window" lastClr="FFFFFF"/>
            </a:solidFill>
            <a:latin typeface="Trebuchet MS" panose="020B0603020202020204"/>
            <a:ea typeface="+mn-ea"/>
            <a:cs typeface="+mn-cs"/>
          </a:endParaRPr>
        </a:p>
      </dgm:t>
    </dgm:pt>
    <dgm:pt modelId="{FF438263-EB9D-4AD3-BCA5-8136A4500A50}">
      <dgm:prSet phldrT="[Text]" custT="1"/>
      <dgm:spPr>
        <a:xfrm>
          <a:off x="4259442" y="471487"/>
          <a:ext cx="1490581" cy="785812"/>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gm:spPr>
      <dgm:t>
        <a:bodyPr/>
        <a:lstStyle/>
        <a:p>
          <a:pPr>
            <a:buNone/>
          </a:pPr>
          <a:r>
            <a:rPr lang="en-US" sz="900" dirty="0">
              <a:solidFill>
                <a:sysClr val="window" lastClr="FFFFFF"/>
              </a:solidFill>
              <a:latin typeface="Trebuchet MS" panose="020B0603020202020204"/>
              <a:ea typeface="+mn-ea"/>
              <a:cs typeface="+mn-cs"/>
            </a:rPr>
            <a:t>Subsequent (or concurrent with internship) employment</a:t>
          </a:r>
          <a:endParaRPr lang="bg-BG" sz="900" dirty="0">
            <a:solidFill>
              <a:sysClr val="window" lastClr="FFFFFF"/>
            </a:solidFill>
            <a:latin typeface="Trebuchet MS" panose="020B0603020202020204"/>
            <a:ea typeface="+mn-ea"/>
            <a:cs typeface="+mn-cs"/>
          </a:endParaRPr>
        </a:p>
      </dgm:t>
    </dgm:pt>
    <dgm:pt modelId="{9BEE787C-5EC5-4CD2-9068-5317E624785B}" type="sibTrans" cxnId="{8B0767EB-FBA6-4EB4-B86E-E33E674EB72F}">
      <dgm:prSet/>
      <dgm:spPr/>
      <dgm:t>
        <a:bodyPr/>
        <a:lstStyle/>
        <a:p>
          <a:endParaRPr lang="bg-BG" sz="900">
            <a:latin typeface="+mn-lt"/>
          </a:endParaRPr>
        </a:p>
      </dgm:t>
    </dgm:pt>
    <dgm:pt modelId="{DD1A81F9-D385-45C1-AF0F-9AA4BDB792C2}" type="parTrans" cxnId="{8B0767EB-FBA6-4EB4-B86E-E33E674EB72F}">
      <dgm:prSet/>
      <dgm:spPr/>
      <dgm:t>
        <a:bodyPr/>
        <a:lstStyle/>
        <a:p>
          <a:endParaRPr lang="bg-BG" sz="900">
            <a:latin typeface="+mn-lt"/>
          </a:endParaRPr>
        </a:p>
      </dgm:t>
    </dgm:pt>
    <dgm:pt modelId="{15626204-6D78-42FF-BF43-076C592F0E77}">
      <dgm:prSet phldrT="[Text]" custT="1"/>
      <dgm:spPr>
        <a:xfrm>
          <a:off x="2102237" y="471487"/>
          <a:ext cx="1490581" cy="785812"/>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gm:spPr>
      <dgm:t>
        <a:bodyPr/>
        <a:lstStyle/>
        <a:p>
          <a:pPr>
            <a:buNone/>
          </a:pPr>
          <a:r>
            <a:rPr lang="en-GB" sz="900" dirty="0">
              <a:solidFill>
                <a:sysClr val="window" lastClr="FFFFFF"/>
              </a:solidFill>
              <a:latin typeface="Trebuchet MS" panose="020B0603020202020204"/>
              <a:ea typeface="+mn-ea"/>
              <a:cs typeface="+mn-cs"/>
            </a:rPr>
            <a:t>Acquiring q</a:t>
          </a:r>
          <a:r>
            <a:rPr lang="en-US" sz="900" dirty="0" err="1">
              <a:solidFill>
                <a:sysClr val="window" lastClr="FFFFFF"/>
              </a:solidFill>
              <a:latin typeface="Trebuchet MS" panose="020B0603020202020204"/>
              <a:ea typeface="+mn-ea"/>
              <a:cs typeface="+mn-cs"/>
            </a:rPr>
            <a:t>ualification</a:t>
          </a:r>
          <a:r>
            <a:rPr lang="en-US" sz="900" dirty="0">
              <a:solidFill>
                <a:sysClr val="window" lastClr="FFFFFF"/>
              </a:solidFill>
              <a:latin typeface="Trebuchet MS" panose="020B0603020202020204"/>
              <a:ea typeface="+mn-ea"/>
              <a:cs typeface="+mn-cs"/>
            </a:rPr>
            <a:t> for a specific (existing) job</a:t>
          </a:r>
          <a:endParaRPr lang="bg-BG" sz="900" dirty="0">
            <a:solidFill>
              <a:sysClr val="window" lastClr="FFFFFF"/>
            </a:solidFill>
            <a:latin typeface="Trebuchet MS" panose="020B0603020202020204"/>
            <a:ea typeface="+mn-ea"/>
            <a:cs typeface="+mn-cs"/>
          </a:endParaRPr>
        </a:p>
      </dgm:t>
    </dgm:pt>
    <dgm:pt modelId="{F903E2B2-7222-4387-AEF1-9FFAA6C309D9}" type="sibTrans" cxnId="{B4DC08C8-9D25-43DA-8B2D-80E8865DB4CA}">
      <dgm:prSet custT="1"/>
      <dgm:spPr>
        <a:xfrm>
          <a:off x="3428399" y="213823"/>
          <a:ext cx="399595" cy="358165"/>
        </a:xfrm>
        <a:prstGeom prst="rightArrow">
          <a:avLst>
            <a:gd name="adj1" fmla="val 60000"/>
            <a:gd name="adj2" fmla="val 50000"/>
          </a:avLst>
        </a:prstGeom>
        <a:solidFill>
          <a:srgbClr val="90C226">
            <a:tint val="60000"/>
            <a:hueOff val="0"/>
            <a:satOff val="0"/>
            <a:lumOff val="0"/>
            <a:alphaOff val="0"/>
          </a:srgbClr>
        </a:solidFill>
        <a:ln>
          <a:noFill/>
        </a:ln>
        <a:effectLst/>
      </dgm:spPr>
      <dgm:t>
        <a:bodyPr/>
        <a:lstStyle/>
        <a:p>
          <a:pPr>
            <a:buNone/>
          </a:pPr>
          <a:endParaRPr lang="bg-BG" sz="900">
            <a:solidFill>
              <a:sysClr val="window" lastClr="FFFFFF"/>
            </a:solidFill>
            <a:latin typeface="Trebuchet MS" panose="020B0603020202020204"/>
            <a:ea typeface="+mn-ea"/>
            <a:cs typeface="+mn-cs"/>
          </a:endParaRPr>
        </a:p>
      </dgm:t>
    </dgm:pt>
    <dgm:pt modelId="{D087617B-7A2D-417C-8828-D185A35D202E}" type="parTrans" cxnId="{B4DC08C8-9D25-43DA-8B2D-80E8865DB4CA}">
      <dgm:prSet/>
      <dgm:spPr/>
      <dgm:t>
        <a:bodyPr/>
        <a:lstStyle/>
        <a:p>
          <a:endParaRPr lang="bg-BG" sz="900">
            <a:latin typeface="+mn-lt"/>
          </a:endParaRPr>
        </a:p>
      </dgm:t>
    </dgm:pt>
    <dgm:pt modelId="{7EEBC5EB-0526-47C5-93B4-041D76B14043}" type="pres">
      <dgm:prSet presAssocID="{EE09DCF5-714F-4219-B780-D67A6D0DAD3B}" presName="Name0" presStyleCnt="0">
        <dgm:presLayoutVars>
          <dgm:dir/>
          <dgm:resizeHandles val="exact"/>
        </dgm:presLayoutVars>
      </dgm:prSet>
      <dgm:spPr/>
    </dgm:pt>
    <dgm:pt modelId="{F07DD191-D019-434A-AA40-15AEC679EF5E}" type="pres">
      <dgm:prSet presAssocID="{5418DEBD-BF54-4506-9D52-E1A4DE56FCDB}" presName="composite" presStyleCnt="0"/>
      <dgm:spPr/>
    </dgm:pt>
    <dgm:pt modelId="{272ECABD-D74B-46A8-AE0C-C2E7E2A8FADC}" type="pres">
      <dgm:prSet presAssocID="{5418DEBD-BF54-4506-9D52-E1A4DE56FCDB}" presName="imagSh" presStyleLbl="bgImgPlace1" presStyleIdx="0" presStyleCnt="3" custScaleX="71587" custLinFactNeighborX="-212" custLinFactNeighborY="-26125"/>
      <dgm:spPr>
        <a:xfrm>
          <a:off x="0" y="0"/>
          <a:ext cx="1067062" cy="785812"/>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19050" cap="rnd" cmpd="sng" algn="ctr">
          <a:solidFill>
            <a:sysClr val="window" lastClr="FFFFFF">
              <a:hueOff val="0"/>
              <a:satOff val="0"/>
              <a:lumOff val="0"/>
              <a:alphaOff val="0"/>
            </a:sysClr>
          </a:solidFill>
          <a:prstDash val="solid"/>
        </a:ln>
        <a:effectLst/>
      </dgm:spPr>
    </dgm:pt>
    <dgm:pt modelId="{74619E9F-522B-403D-8C49-662805EA7F5B}" type="pres">
      <dgm:prSet presAssocID="{5418DEBD-BF54-4506-9D52-E1A4DE56FCDB}" presName="txNode" presStyleLbl="node1" presStyleIdx="0" presStyleCnt="3" custScaleX="100000" custScaleY="100000">
        <dgm:presLayoutVars>
          <dgm:bulletEnabled val="1"/>
        </dgm:presLayoutVars>
      </dgm:prSet>
      <dgm:spPr/>
    </dgm:pt>
    <dgm:pt modelId="{8D535A24-A534-4F13-A85E-39DC64497BBA}" type="pres">
      <dgm:prSet presAssocID="{4858E3F0-CD13-4A4F-8A1D-6D721F318BFC}" presName="sibTrans" presStyleLbl="sibTrans2D1" presStyleIdx="0" presStyleCnt="2"/>
      <dgm:spPr/>
    </dgm:pt>
    <dgm:pt modelId="{E3018368-25E0-4E06-810F-62426A8BE5B8}" type="pres">
      <dgm:prSet presAssocID="{4858E3F0-CD13-4A4F-8A1D-6D721F318BFC}" presName="connTx" presStyleLbl="sibTrans2D1" presStyleIdx="0" presStyleCnt="2"/>
      <dgm:spPr/>
    </dgm:pt>
    <dgm:pt modelId="{AC90EBFE-5DD0-4F41-9316-32945CFA5C50}" type="pres">
      <dgm:prSet presAssocID="{15626204-6D78-42FF-BF43-076C592F0E77}" presName="composite" presStyleCnt="0"/>
      <dgm:spPr/>
    </dgm:pt>
    <dgm:pt modelId="{55D382E8-AA4F-4DF8-9E6B-B02168F95B07}" type="pres">
      <dgm:prSet presAssocID="{15626204-6D78-42FF-BF43-076C592F0E77}" presName="imagSh" presStyleLbl="bgImgPlace1" presStyleIdx="1" presStyleCnt="3" custScaleX="56881"/>
      <dgm:spPr>
        <a:xfrm>
          <a:off x="2180946" y="0"/>
          <a:ext cx="847857" cy="785812"/>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000" r="-6000"/>
          </a:stretch>
        </a:blipFill>
        <a:ln w="19050" cap="rnd" cmpd="sng" algn="ctr">
          <a:solidFill>
            <a:sysClr val="window" lastClr="FFFFFF">
              <a:hueOff val="0"/>
              <a:satOff val="0"/>
              <a:lumOff val="0"/>
              <a:alphaOff val="0"/>
            </a:sysClr>
          </a:solidFill>
          <a:prstDash val="solid"/>
        </a:ln>
        <a:effectLst/>
      </dgm:spPr>
    </dgm:pt>
    <dgm:pt modelId="{5F4DBFD1-B5E5-4DA0-8E4B-355CE729C978}" type="pres">
      <dgm:prSet presAssocID="{15626204-6D78-42FF-BF43-076C592F0E77}" presName="txNode" presStyleLbl="node1" presStyleIdx="1" presStyleCnt="3" custScaleX="100000" custScaleY="100000">
        <dgm:presLayoutVars>
          <dgm:bulletEnabled val="1"/>
        </dgm:presLayoutVars>
      </dgm:prSet>
      <dgm:spPr/>
    </dgm:pt>
    <dgm:pt modelId="{9E5BBA5A-ECCC-4EED-8851-726DCB089DD3}" type="pres">
      <dgm:prSet presAssocID="{F903E2B2-7222-4387-AEF1-9FFAA6C309D9}" presName="sibTrans" presStyleLbl="sibTrans2D1" presStyleIdx="1" presStyleCnt="2"/>
      <dgm:spPr/>
    </dgm:pt>
    <dgm:pt modelId="{8FC75398-0AF9-4A1C-8758-D3670A8F473C}" type="pres">
      <dgm:prSet presAssocID="{F903E2B2-7222-4387-AEF1-9FFAA6C309D9}" presName="connTx" presStyleLbl="sibTrans2D1" presStyleIdx="1" presStyleCnt="2"/>
      <dgm:spPr/>
    </dgm:pt>
    <dgm:pt modelId="{3E07CBBF-12CE-4D27-9AF3-4270DF631F8F}" type="pres">
      <dgm:prSet presAssocID="{FF438263-EB9D-4AD3-BCA5-8136A4500A50}" presName="composite" presStyleCnt="0"/>
      <dgm:spPr/>
    </dgm:pt>
    <dgm:pt modelId="{4639B871-CF63-498D-B962-E3E1D7F96418}" type="pres">
      <dgm:prSet presAssocID="{FF438263-EB9D-4AD3-BCA5-8136A4500A50}" presName="imagSh" presStyleLbl="bgImgPlace1" presStyleIdx="2" presStyleCnt="3" custScaleX="79375"/>
      <dgm:spPr>
        <a:xfrm>
          <a:off x="4170505" y="0"/>
          <a:ext cx="1183148" cy="785812"/>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9000" r="-39000"/>
          </a:stretch>
        </a:blipFill>
        <a:ln w="19050" cap="rnd" cmpd="sng" algn="ctr">
          <a:solidFill>
            <a:sysClr val="window" lastClr="FFFFFF">
              <a:hueOff val="0"/>
              <a:satOff val="0"/>
              <a:lumOff val="0"/>
              <a:alphaOff val="0"/>
            </a:sysClr>
          </a:solidFill>
          <a:prstDash val="solid"/>
        </a:ln>
        <a:effectLst/>
      </dgm:spPr>
    </dgm:pt>
    <dgm:pt modelId="{671D9543-56F7-438A-8969-A76ED741A211}" type="pres">
      <dgm:prSet presAssocID="{FF438263-EB9D-4AD3-BCA5-8136A4500A50}" presName="txNode" presStyleLbl="node1" presStyleIdx="2" presStyleCnt="3">
        <dgm:presLayoutVars>
          <dgm:bulletEnabled val="1"/>
        </dgm:presLayoutVars>
      </dgm:prSet>
      <dgm:spPr/>
    </dgm:pt>
  </dgm:ptLst>
  <dgm:cxnLst>
    <dgm:cxn modelId="{A1ACD022-5165-4B69-A0D6-88E21026BA25}" srcId="{EE09DCF5-714F-4219-B780-D67A6D0DAD3B}" destId="{5418DEBD-BF54-4506-9D52-E1A4DE56FCDB}" srcOrd="0" destOrd="0" parTransId="{52A18329-1896-41E9-95D7-BBFC1BD55441}" sibTransId="{4858E3F0-CD13-4A4F-8A1D-6D721F318BFC}"/>
    <dgm:cxn modelId="{8FB76225-BB47-4A6F-97AA-BDA4DEFC315A}" type="presOf" srcId="{4858E3F0-CD13-4A4F-8A1D-6D721F318BFC}" destId="{8D535A24-A534-4F13-A85E-39DC64497BBA}" srcOrd="0" destOrd="0" presId="urn:microsoft.com/office/officeart/2005/8/layout/hProcess10"/>
    <dgm:cxn modelId="{605F672A-13BA-4AD4-8E5A-D7C5D72C3657}" type="presOf" srcId="{EE09DCF5-714F-4219-B780-D67A6D0DAD3B}" destId="{7EEBC5EB-0526-47C5-93B4-041D76B14043}" srcOrd="0" destOrd="0" presId="urn:microsoft.com/office/officeart/2005/8/layout/hProcess10"/>
    <dgm:cxn modelId="{DF632E48-110D-4607-B344-D2D787B83DE7}" type="presOf" srcId="{FF438263-EB9D-4AD3-BCA5-8136A4500A50}" destId="{671D9543-56F7-438A-8969-A76ED741A211}" srcOrd="0" destOrd="0" presId="urn:microsoft.com/office/officeart/2005/8/layout/hProcess10"/>
    <dgm:cxn modelId="{9551E685-A4B6-4C20-A380-3C69530A00E6}" type="presOf" srcId="{F903E2B2-7222-4387-AEF1-9FFAA6C309D9}" destId="{8FC75398-0AF9-4A1C-8758-D3670A8F473C}" srcOrd="1" destOrd="0" presId="urn:microsoft.com/office/officeart/2005/8/layout/hProcess10"/>
    <dgm:cxn modelId="{BEBC74A0-0C01-4A46-85D2-8EAF9BA4468F}" type="presOf" srcId="{5418DEBD-BF54-4506-9D52-E1A4DE56FCDB}" destId="{74619E9F-522B-403D-8C49-662805EA7F5B}" srcOrd="0" destOrd="0" presId="urn:microsoft.com/office/officeart/2005/8/layout/hProcess10"/>
    <dgm:cxn modelId="{B4DC08C8-9D25-43DA-8B2D-80E8865DB4CA}" srcId="{EE09DCF5-714F-4219-B780-D67A6D0DAD3B}" destId="{15626204-6D78-42FF-BF43-076C592F0E77}" srcOrd="1" destOrd="0" parTransId="{D087617B-7A2D-417C-8828-D185A35D202E}" sibTransId="{F903E2B2-7222-4387-AEF1-9FFAA6C309D9}"/>
    <dgm:cxn modelId="{19B35BD1-08BE-4537-8EE3-556CFB9E0ED7}" type="presOf" srcId="{15626204-6D78-42FF-BF43-076C592F0E77}" destId="{5F4DBFD1-B5E5-4DA0-8E4B-355CE729C978}" srcOrd="0" destOrd="0" presId="urn:microsoft.com/office/officeart/2005/8/layout/hProcess10"/>
    <dgm:cxn modelId="{EAB08AE8-8997-45EA-A07A-74405F906E34}" type="presOf" srcId="{F903E2B2-7222-4387-AEF1-9FFAA6C309D9}" destId="{9E5BBA5A-ECCC-4EED-8851-726DCB089DD3}" srcOrd="0" destOrd="0" presId="urn:microsoft.com/office/officeart/2005/8/layout/hProcess10"/>
    <dgm:cxn modelId="{8B0767EB-FBA6-4EB4-B86E-E33E674EB72F}" srcId="{EE09DCF5-714F-4219-B780-D67A6D0DAD3B}" destId="{FF438263-EB9D-4AD3-BCA5-8136A4500A50}" srcOrd="2" destOrd="0" parTransId="{DD1A81F9-D385-45C1-AF0F-9AA4BDB792C2}" sibTransId="{9BEE787C-5EC5-4CD2-9068-5317E624785B}"/>
    <dgm:cxn modelId="{CC5B17F8-07D4-4BD9-8F10-E97BB72F7D7B}" type="presOf" srcId="{4858E3F0-CD13-4A4F-8A1D-6D721F318BFC}" destId="{E3018368-25E0-4E06-810F-62426A8BE5B8}" srcOrd="1" destOrd="0" presId="urn:microsoft.com/office/officeart/2005/8/layout/hProcess10"/>
    <dgm:cxn modelId="{CA9B595E-FCA3-4F77-B4BF-13729696BE33}" type="presParOf" srcId="{7EEBC5EB-0526-47C5-93B4-041D76B14043}" destId="{F07DD191-D019-434A-AA40-15AEC679EF5E}" srcOrd="0" destOrd="0" presId="urn:microsoft.com/office/officeart/2005/8/layout/hProcess10"/>
    <dgm:cxn modelId="{FFEB0706-D79D-46B6-A589-56F832C38F81}" type="presParOf" srcId="{F07DD191-D019-434A-AA40-15AEC679EF5E}" destId="{272ECABD-D74B-46A8-AE0C-C2E7E2A8FADC}" srcOrd="0" destOrd="0" presId="urn:microsoft.com/office/officeart/2005/8/layout/hProcess10"/>
    <dgm:cxn modelId="{D43241A4-64FA-4D73-BC89-8E1DD84B4E3F}" type="presParOf" srcId="{F07DD191-D019-434A-AA40-15AEC679EF5E}" destId="{74619E9F-522B-403D-8C49-662805EA7F5B}" srcOrd="1" destOrd="0" presId="urn:microsoft.com/office/officeart/2005/8/layout/hProcess10"/>
    <dgm:cxn modelId="{8ED6A546-BFEA-4F2B-A135-E0B4FF9381C2}" type="presParOf" srcId="{7EEBC5EB-0526-47C5-93B4-041D76B14043}" destId="{8D535A24-A534-4F13-A85E-39DC64497BBA}" srcOrd="1" destOrd="0" presId="urn:microsoft.com/office/officeart/2005/8/layout/hProcess10"/>
    <dgm:cxn modelId="{78A7C059-D84A-41E7-B5EA-DEE625CEDA09}" type="presParOf" srcId="{8D535A24-A534-4F13-A85E-39DC64497BBA}" destId="{E3018368-25E0-4E06-810F-62426A8BE5B8}" srcOrd="0" destOrd="0" presId="urn:microsoft.com/office/officeart/2005/8/layout/hProcess10"/>
    <dgm:cxn modelId="{E6C05F87-EA35-417C-A847-85F4FF5A1413}" type="presParOf" srcId="{7EEBC5EB-0526-47C5-93B4-041D76B14043}" destId="{AC90EBFE-5DD0-4F41-9316-32945CFA5C50}" srcOrd="2" destOrd="0" presId="urn:microsoft.com/office/officeart/2005/8/layout/hProcess10"/>
    <dgm:cxn modelId="{5CFEE7AF-6856-4760-BD8B-4070C68DC0E8}" type="presParOf" srcId="{AC90EBFE-5DD0-4F41-9316-32945CFA5C50}" destId="{55D382E8-AA4F-4DF8-9E6B-B02168F95B07}" srcOrd="0" destOrd="0" presId="urn:microsoft.com/office/officeart/2005/8/layout/hProcess10"/>
    <dgm:cxn modelId="{A6B8A00A-E20A-4731-824B-CA5A3AB79B01}" type="presParOf" srcId="{AC90EBFE-5DD0-4F41-9316-32945CFA5C50}" destId="{5F4DBFD1-B5E5-4DA0-8E4B-355CE729C978}" srcOrd="1" destOrd="0" presId="urn:microsoft.com/office/officeart/2005/8/layout/hProcess10"/>
    <dgm:cxn modelId="{F5766320-898B-4C16-BAF7-FF3139A3D6D5}" type="presParOf" srcId="{7EEBC5EB-0526-47C5-93B4-041D76B14043}" destId="{9E5BBA5A-ECCC-4EED-8851-726DCB089DD3}" srcOrd="3" destOrd="0" presId="urn:microsoft.com/office/officeart/2005/8/layout/hProcess10"/>
    <dgm:cxn modelId="{AC9DB030-87B1-4570-8544-B461753C70F1}" type="presParOf" srcId="{9E5BBA5A-ECCC-4EED-8851-726DCB089DD3}" destId="{8FC75398-0AF9-4A1C-8758-D3670A8F473C}" srcOrd="0" destOrd="0" presId="urn:microsoft.com/office/officeart/2005/8/layout/hProcess10"/>
    <dgm:cxn modelId="{D31F5433-DA90-4321-95BB-D41BFD6AF112}" type="presParOf" srcId="{7EEBC5EB-0526-47C5-93B4-041D76B14043}" destId="{3E07CBBF-12CE-4D27-9AF3-4270DF631F8F}" srcOrd="4" destOrd="0" presId="urn:microsoft.com/office/officeart/2005/8/layout/hProcess10"/>
    <dgm:cxn modelId="{18579851-9CEA-4ED7-8BAF-9BBE0FD9438E}" type="presParOf" srcId="{3E07CBBF-12CE-4D27-9AF3-4270DF631F8F}" destId="{4639B871-CF63-498D-B962-E3E1D7F96418}" srcOrd="0" destOrd="0" presId="urn:microsoft.com/office/officeart/2005/8/layout/hProcess10"/>
    <dgm:cxn modelId="{804EABC5-10FC-4079-B67F-62E65C5F9C8E}" type="presParOf" srcId="{3E07CBBF-12CE-4D27-9AF3-4270DF631F8F}" destId="{671D9543-56F7-438A-8969-A76ED741A211}" srcOrd="1" destOrd="0" presId="urn:microsoft.com/office/officeart/2005/8/layout/hProcess10"/>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0170CD0-9C74-4893-8EAC-EF3C808D9311}" type="doc">
      <dgm:prSet loTypeId="urn:microsoft.com/office/officeart/2005/8/layout/vList6" loCatId="list" qsTypeId="urn:microsoft.com/office/officeart/2005/8/quickstyle/3d2" qsCatId="3D" csTypeId="urn:microsoft.com/office/officeart/2005/8/colors/colorful2" csCatId="colorful" phldr="1"/>
      <dgm:spPr/>
      <dgm:t>
        <a:bodyPr/>
        <a:lstStyle/>
        <a:p>
          <a:endParaRPr lang="en-US"/>
        </a:p>
      </dgm:t>
    </dgm:pt>
    <dgm:pt modelId="{FABC40EE-24B4-4605-BB9E-64F9245BE670}">
      <dgm:prSet phldrT="[Text]"/>
      <dgm:spPr/>
      <dgm:t>
        <a:bodyPr/>
        <a:lstStyle/>
        <a:p>
          <a:r>
            <a:rPr lang="en-US" dirty="0"/>
            <a:t>Aim</a:t>
          </a:r>
        </a:p>
      </dgm:t>
    </dgm:pt>
    <dgm:pt modelId="{26660737-607A-4393-AF59-D77515763CAF}" type="parTrans" cxnId="{1D229A92-0F7E-4A6B-9F00-AB25E3FC1597}">
      <dgm:prSet/>
      <dgm:spPr/>
      <dgm:t>
        <a:bodyPr/>
        <a:lstStyle/>
        <a:p>
          <a:endParaRPr lang="en-US"/>
        </a:p>
      </dgm:t>
    </dgm:pt>
    <dgm:pt modelId="{FEF4FD9A-94B8-4F0F-82C6-976AAF4835FD}" type="sibTrans" cxnId="{1D229A92-0F7E-4A6B-9F00-AB25E3FC1597}">
      <dgm:prSet/>
      <dgm:spPr/>
      <dgm:t>
        <a:bodyPr/>
        <a:lstStyle/>
        <a:p>
          <a:endParaRPr lang="en-US"/>
        </a:p>
      </dgm:t>
    </dgm:pt>
    <dgm:pt modelId="{093DD526-861D-4EE2-BD7D-5A0A3D1FA1EE}">
      <dgm:prSet phldrT="[Text]"/>
      <dgm:spPr/>
      <dgm:t>
        <a:bodyPr/>
        <a:lstStyle/>
        <a:p>
          <a:r>
            <a:rPr lang="en-GB" dirty="0"/>
            <a:t>Operations </a:t>
          </a:r>
          <a:r>
            <a:rPr lang="en-GB" dirty="0" err="1"/>
            <a:t>analyzed</a:t>
          </a:r>
          <a:endParaRPr lang="en-US" dirty="0"/>
        </a:p>
      </dgm:t>
    </dgm:pt>
    <dgm:pt modelId="{446BE1E2-21B9-4F9E-872D-9536A8639196}" type="parTrans" cxnId="{0E598845-E960-4C07-A20D-2823BE524A62}">
      <dgm:prSet/>
      <dgm:spPr/>
      <dgm:t>
        <a:bodyPr/>
        <a:lstStyle/>
        <a:p>
          <a:endParaRPr lang="en-US"/>
        </a:p>
      </dgm:t>
    </dgm:pt>
    <dgm:pt modelId="{1A21FD90-F319-46EC-9CBC-DE0FEF065863}" type="sibTrans" cxnId="{0E598845-E960-4C07-A20D-2823BE524A62}">
      <dgm:prSet/>
      <dgm:spPr/>
      <dgm:t>
        <a:bodyPr/>
        <a:lstStyle/>
        <a:p>
          <a:endParaRPr lang="en-US"/>
        </a:p>
      </dgm:t>
    </dgm:pt>
    <dgm:pt modelId="{F1B412DF-0BA5-4145-ABDE-01C28593D7C1}">
      <dgm:prSet phldrT="[Text]" custT="1"/>
      <dgm:spPr/>
      <dgm:t>
        <a:bodyPr/>
        <a:lstStyle/>
        <a:p>
          <a:pPr>
            <a:buClr>
              <a:srgbClr val="404040"/>
            </a:buClr>
            <a:buFont typeface="Symbol" panose="05050102010706020507" pitchFamily="18" charset="2"/>
            <a:buChar char=""/>
          </a:pPr>
          <a:r>
            <a:rPr lang="bg-BG" sz="1600" dirty="0">
              <a:uFillTx/>
            </a:rPr>
            <a:t>„</a:t>
          </a:r>
          <a:r>
            <a:rPr lang="en-US" sz="1600" dirty="0">
              <a:uFillTx/>
            </a:rPr>
            <a:t>Youth employment</a:t>
          </a:r>
          <a:r>
            <a:rPr lang="bg-BG" sz="1600" dirty="0">
              <a:uFillTx/>
            </a:rPr>
            <a:t>“</a:t>
          </a:r>
          <a:endParaRPr lang="en-US" sz="1600" dirty="0"/>
        </a:p>
      </dgm:t>
    </dgm:pt>
    <dgm:pt modelId="{F2F9C577-FD92-460C-93F4-2CDB52B6856C}" type="parTrans" cxnId="{2B88351B-4ECD-4A45-8A2B-9758DDA938D6}">
      <dgm:prSet/>
      <dgm:spPr/>
      <dgm:t>
        <a:bodyPr/>
        <a:lstStyle/>
        <a:p>
          <a:endParaRPr lang="en-US"/>
        </a:p>
      </dgm:t>
    </dgm:pt>
    <dgm:pt modelId="{A585868C-04FC-4C6D-A737-A2C4C2386A1E}" type="sibTrans" cxnId="{2B88351B-4ECD-4A45-8A2B-9758DDA938D6}">
      <dgm:prSet/>
      <dgm:spPr/>
      <dgm:t>
        <a:bodyPr/>
        <a:lstStyle/>
        <a:p>
          <a:endParaRPr lang="en-US"/>
        </a:p>
      </dgm:t>
    </dgm:pt>
    <dgm:pt modelId="{E0B56D23-F06E-4586-A2CC-54395F8D0CAA}">
      <dgm:prSet phldrT="[Text]"/>
      <dgm:spPr/>
      <dgm:t>
        <a:bodyPr/>
        <a:lstStyle/>
        <a:p>
          <a:r>
            <a:rPr lang="en-GB" dirty="0"/>
            <a:t>Evaluated impact</a:t>
          </a:r>
          <a:endParaRPr lang="en-US" dirty="0"/>
        </a:p>
      </dgm:t>
    </dgm:pt>
    <dgm:pt modelId="{864D236B-6612-41C1-986E-50BAC73727EF}" type="parTrans" cxnId="{91EBD486-1CD1-48E2-BFEF-0100E4845AD9}">
      <dgm:prSet/>
      <dgm:spPr/>
      <dgm:t>
        <a:bodyPr/>
        <a:lstStyle/>
        <a:p>
          <a:endParaRPr lang="en-US"/>
        </a:p>
      </dgm:t>
    </dgm:pt>
    <dgm:pt modelId="{7617F519-842D-409D-B26A-E4D6FAE05B38}" type="sibTrans" cxnId="{91EBD486-1CD1-48E2-BFEF-0100E4845AD9}">
      <dgm:prSet/>
      <dgm:spPr/>
      <dgm:t>
        <a:bodyPr/>
        <a:lstStyle/>
        <a:p>
          <a:endParaRPr lang="en-US"/>
        </a:p>
      </dgm:t>
    </dgm:pt>
    <dgm:pt modelId="{879E825E-2808-484C-8018-F00982949857}">
      <dgm:prSet phldrT="[Text]" custT="1"/>
      <dgm:spPr/>
      <dgm:t>
        <a:bodyPr/>
        <a:lstStyle/>
        <a:p>
          <a:r>
            <a:rPr lang="en-US" sz="1600" dirty="0"/>
            <a:t>Assessment of the effectiveness, efficiency and impact of YEI measures</a:t>
          </a:r>
        </a:p>
      </dgm:t>
    </dgm:pt>
    <dgm:pt modelId="{AFC7B213-3771-40F1-85D4-379007FD5C33}" type="parTrans" cxnId="{E1E5807D-E1B3-42DB-8F6C-2B19E0A7CC01}">
      <dgm:prSet/>
      <dgm:spPr/>
      <dgm:t>
        <a:bodyPr/>
        <a:lstStyle/>
        <a:p>
          <a:endParaRPr lang="en-US"/>
        </a:p>
      </dgm:t>
    </dgm:pt>
    <dgm:pt modelId="{3137BDF8-33DA-433D-B3D8-19B453A8FE20}" type="sibTrans" cxnId="{E1E5807D-E1B3-42DB-8F6C-2B19E0A7CC01}">
      <dgm:prSet/>
      <dgm:spPr/>
      <dgm:t>
        <a:bodyPr/>
        <a:lstStyle/>
        <a:p>
          <a:endParaRPr lang="en-US"/>
        </a:p>
      </dgm:t>
    </dgm:pt>
    <dgm:pt modelId="{033E2C4E-2A68-4DC3-A226-AF8E0104C6F4}">
      <dgm:prSet custT="1"/>
      <dgm:spPr/>
      <dgm:t>
        <a:bodyPr/>
        <a:lstStyle/>
        <a:p>
          <a:pPr>
            <a:buClr>
              <a:srgbClr val="404040"/>
            </a:buClr>
            <a:buFont typeface="Symbol" panose="05050102010706020507" pitchFamily="18" charset="2"/>
            <a:buChar char=""/>
          </a:pPr>
          <a:r>
            <a:rPr lang="bg-BG" sz="1600" dirty="0">
              <a:uFillTx/>
            </a:rPr>
            <a:t>„</a:t>
          </a:r>
          <a:r>
            <a:rPr lang="en-US" sz="1600" dirty="0">
              <a:uFillTx/>
            </a:rPr>
            <a:t>Active</a:t>
          </a:r>
          <a:r>
            <a:rPr lang="bg-BG" sz="1600" dirty="0">
              <a:uFillTx/>
            </a:rPr>
            <a:t>“</a:t>
          </a:r>
          <a:endParaRPr lang="en-US" sz="1600" dirty="0">
            <a:uFillTx/>
          </a:endParaRPr>
        </a:p>
      </dgm:t>
    </dgm:pt>
    <dgm:pt modelId="{D52D5E9C-9010-4CFB-8698-C4A49FC10135}" type="parTrans" cxnId="{9D165591-8181-4858-A5CB-B3AEEE97962F}">
      <dgm:prSet/>
      <dgm:spPr/>
      <dgm:t>
        <a:bodyPr/>
        <a:lstStyle/>
        <a:p>
          <a:endParaRPr lang="en-US"/>
        </a:p>
      </dgm:t>
    </dgm:pt>
    <dgm:pt modelId="{90C0C105-93E5-44E8-B1AF-AEB82C319D56}" type="sibTrans" cxnId="{9D165591-8181-4858-A5CB-B3AEEE97962F}">
      <dgm:prSet/>
      <dgm:spPr/>
      <dgm:t>
        <a:bodyPr/>
        <a:lstStyle/>
        <a:p>
          <a:endParaRPr lang="en-US"/>
        </a:p>
      </dgm:t>
    </dgm:pt>
    <dgm:pt modelId="{83454AB1-FA5E-419B-9BC6-0A927592EC3A}">
      <dgm:prSet custT="1"/>
      <dgm:spPr/>
      <dgm:t>
        <a:bodyPr/>
        <a:lstStyle/>
        <a:p>
          <a:pPr>
            <a:buClr>
              <a:srgbClr val="404040"/>
            </a:buClr>
            <a:buFont typeface="Symbol" panose="05050102010706020507" pitchFamily="18" charset="2"/>
            <a:buChar char=""/>
          </a:pPr>
          <a:r>
            <a:rPr lang="bg-BG" sz="1600" dirty="0">
              <a:uFillTx/>
            </a:rPr>
            <a:t>„</a:t>
          </a:r>
          <a:r>
            <a:rPr lang="en-US" sz="1600" dirty="0">
              <a:uFillTx/>
            </a:rPr>
            <a:t>Ready for work</a:t>
          </a:r>
          <a:r>
            <a:rPr lang="bg-BG" sz="1600" dirty="0">
              <a:uFillTx/>
            </a:rPr>
            <a:t>“</a:t>
          </a:r>
          <a:endParaRPr lang="en-US" sz="1600" dirty="0">
            <a:uFillTx/>
          </a:endParaRPr>
        </a:p>
      </dgm:t>
    </dgm:pt>
    <dgm:pt modelId="{94B7D280-4C22-48DD-8F6A-10725E412106}" type="parTrans" cxnId="{D2EE2D3D-83C7-495F-B32B-CFB6A3298B45}">
      <dgm:prSet/>
      <dgm:spPr/>
      <dgm:t>
        <a:bodyPr/>
        <a:lstStyle/>
        <a:p>
          <a:endParaRPr lang="en-US"/>
        </a:p>
      </dgm:t>
    </dgm:pt>
    <dgm:pt modelId="{75606CCE-AA3A-477C-AF01-B2C80ACEDC2F}" type="sibTrans" cxnId="{D2EE2D3D-83C7-495F-B32B-CFB6A3298B45}">
      <dgm:prSet/>
      <dgm:spPr/>
      <dgm:t>
        <a:bodyPr/>
        <a:lstStyle/>
        <a:p>
          <a:endParaRPr lang="en-US"/>
        </a:p>
      </dgm:t>
    </dgm:pt>
    <dgm:pt modelId="{EF5B2A6C-B436-44FF-B6FB-FCCEDCECB7DD}">
      <dgm:prSet custT="1"/>
      <dgm:spPr/>
      <dgm:t>
        <a:bodyPr/>
        <a:lstStyle/>
        <a:p>
          <a:pPr>
            <a:buClr>
              <a:srgbClr val="404040"/>
            </a:buClr>
            <a:buFont typeface="Symbol" panose="05050102010706020507" pitchFamily="18" charset="2"/>
            <a:buChar char=""/>
          </a:pPr>
          <a:r>
            <a:rPr lang="bg-BG" sz="1600" dirty="0">
              <a:uFillTx/>
            </a:rPr>
            <a:t>„</a:t>
          </a:r>
          <a:r>
            <a:rPr lang="en-US" sz="1600" dirty="0">
              <a:uFillTx/>
            </a:rPr>
            <a:t>Training and education for young people</a:t>
          </a:r>
          <a:r>
            <a:rPr lang="bg-BG" sz="1600" dirty="0">
              <a:uFillTx/>
            </a:rPr>
            <a:t>“</a:t>
          </a:r>
          <a:endParaRPr lang="en-US" sz="1600" dirty="0">
            <a:uFillTx/>
          </a:endParaRPr>
        </a:p>
      </dgm:t>
    </dgm:pt>
    <dgm:pt modelId="{2AC22776-714E-43D5-BAD2-EAED38891D5D}" type="parTrans" cxnId="{6FBDC1A2-C0FD-439E-8F53-3A191A6D99CF}">
      <dgm:prSet/>
      <dgm:spPr/>
      <dgm:t>
        <a:bodyPr/>
        <a:lstStyle/>
        <a:p>
          <a:endParaRPr lang="en-US"/>
        </a:p>
      </dgm:t>
    </dgm:pt>
    <dgm:pt modelId="{167CBD4C-ADF4-4214-9664-4A0CF691046E}" type="sibTrans" cxnId="{6FBDC1A2-C0FD-439E-8F53-3A191A6D99CF}">
      <dgm:prSet/>
      <dgm:spPr/>
      <dgm:t>
        <a:bodyPr/>
        <a:lstStyle/>
        <a:p>
          <a:endParaRPr lang="en-US"/>
        </a:p>
      </dgm:t>
    </dgm:pt>
    <dgm:pt modelId="{8E397EC3-6C0E-4CBA-8674-68FBD20B71F2}">
      <dgm:prSet phldrT="[Text]" custT="1"/>
      <dgm:spPr/>
      <dgm:t>
        <a:bodyPr/>
        <a:lstStyle/>
        <a:p>
          <a:r>
            <a:rPr lang="en-US" sz="1600" kern="1200">
              <a:latin typeface="Trebuchet MS" panose="020B0603020202020204"/>
              <a:ea typeface="+mn-ea"/>
              <a:cs typeface="+mn-cs"/>
            </a:rPr>
            <a:t>Gross effects at macro and microeconomic / individual level</a:t>
          </a:r>
          <a:endParaRPr lang="en-US" sz="1600" kern="1200" dirty="0"/>
        </a:p>
      </dgm:t>
    </dgm:pt>
    <dgm:pt modelId="{72FE6533-3D32-4031-9A96-464D5C675682}" type="parTrans" cxnId="{4397601B-B980-4F14-9D5A-E405E51814F3}">
      <dgm:prSet/>
      <dgm:spPr/>
      <dgm:t>
        <a:bodyPr/>
        <a:lstStyle/>
        <a:p>
          <a:endParaRPr lang="en-US"/>
        </a:p>
      </dgm:t>
    </dgm:pt>
    <dgm:pt modelId="{EBE886AA-B4F0-4C4E-ADAC-26167EEC74D9}" type="sibTrans" cxnId="{4397601B-B980-4F14-9D5A-E405E51814F3}">
      <dgm:prSet/>
      <dgm:spPr/>
      <dgm:t>
        <a:bodyPr/>
        <a:lstStyle/>
        <a:p>
          <a:endParaRPr lang="en-US"/>
        </a:p>
      </dgm:t>
    </dgm:pt>
    <dgm:pt modelId="{D24F060B-712D-4919-BF6D-6AD44CCA8CF5}">
      <dgm:prSet phldrT="[Text]" custT="1"/>
      <dgm:spPr/>
      <dgm:t>
        <a:bodyPr/>
        <a:lstStyle/>
        <a:p>
          <a:r>
            <a:rPr lang="en-US" sz="1600" dirty="0"/>
            <a:t>Assessment of overall </a:t>
          </a:r>
          <a:r>
            <a:rPr lang="en-GB" sz="1600" dirty="0"/>
            <a:t>adequacy</a:t>
          </a:r>
          <a:r>
            <a:rPr lang="en-US" sz="1600" dirty="0"/>
            <a:t> and relevance to the objectives of the Youth Guarantee and the objectives of the Europe 2020 Strategy</a:t>
          </a:r>
        </a:p>
      </dgm:t>
    </dgm:pt>
    <dgm:pt modelId="{5EBF500B-ED72-4FAC-9116-03C0268F44DB}" type="parTrans" cxnId="{2347C79E-ADB5-4CED-A8F9-40C0342596FA}">
      <dgm:prSet/>
      <dgm:spPr/>
      <dgm:t>
        <a:bodyPr/>
        <a:lstStyle/>
        <a:p>
          <a:endParaRPr lang="bg-BG"/>
        </a:p>
      </dgm:t>
    </dgm:pt>
    <dgm:pt modelId="{A17582C8-26E0-4492-B431-3760557C5703}" type="sibTrans" cxnId="{2347C79E-ADB5-4CED-A8F9-40C0342596FA}">
      <dgm:prSet/>
      <dgm:spPr/>
      <dgm:t>
        <a:bodyPr/>
        <a:lstStyle/>
        <a:p>
          <a:endParaRPr lang="bg-BG"/>
        </a:p>
      </dgm:t>
    </dgm:pt>
    <dgm:pt modelId="{5BCF2B7B-5A68-4EA9-A204-66CE57330F59}">
      <dgm:prSet custT="1"/>
      <dgm:spPr/>
      <dgm:t>
        <a:bodyPr/>
        <a:lstStyle/>
        <a:p>
          <a:r>
            <a:rPr lang="en-US" sz="1600" kern="1200">
              <a:latin typeface="Trebuchet MS" panose="020B0603020202020204"/>
              <a:ea typeface="+mn-ea"/>
              <a:cs typeface="+mn-cs"/>
            </a:rPr>
            <a:t>Net effects at macro and microeconomic / individual level</a:t>
          </a:r>
          <a:endParaRPr lang="bg-BG" sz="1600" kern="1200" dirty="0">
            <a:latin typeface="Trebuchet MS" panose="020B0603020202020204"/>
            <a:ea typeface="+mn-ea"/>
            <a:cs typeface="+mn-cs"/>
          </a:endParaRPr>
        </a:p>
      </dgm:t>
    </dgm:pt>
    <dgm:pt modelId="{5FB2B475-4E85-492A-84F5-9020DB301BFA}" type="parTrans" cxnId="{42DD1144-7E7E-4000-8AD8-2D7BBC0ABDE4}">
      <dgm:prSet/>
      <dgm:spPr/>
      <dgm:t>
        <a:bodyPr/>
        <a:lstStyle/>
        <a:p>
          <a:endParaRPr lang="bg-BG"/>
        </a:p>
      </dgm:t>
    </dgm:pt>
    <dgm:pt modelId="{12A05E9A-9483-48C7-90F4-2EF8A35BD799}" type="sibTrans" cxnId="{42DD1144-7E7E-4000-8AD8-2D7BBC0ABDE4}">
      <dgm:prSet/>
      <dgm:spPr/>
      <dgm:t>
        <a:bodyPr/>
        <a:lstStyle/>
        <a:p>
          <a:endParaRPr lang="bg-BG"/>
        </a:p>
      </dgm:t>
    </dgm:pt>
    <dgm:pt modelId="{3A8D9227-2FC3-4B5F-9607-547F249981E3}">
      <dgm:prSet custT="1"/>
      <dgm:spPr/>
      <dgm:t>
        <a:bodyPr/>
        <a:lstStyle/>
        <a:p>
          <a:r>
            <a:rPr lang="en-US" sz="1300" kern="1200">
              <a:latin typeface="Trebuchet MS" panose="020B0603020202020204"/>
              <a:ea typeface="+mn-ea"/>
              <a:cs typeface="+mn-cs"/>
            </a:rPr>
            <a:t>Probability participants to be in employment 6 and 12 months after completing the program</a:t>
          </a:r>
          <a:endParaRPr lang="bg-BG" sz="1300" kern="1200" dirty="0">
            <a:latin typeface="Trebuchet MS" panose="020B0603020202020204"/>
            <a:ea typeface="+mn-ea"/>
            <a:cs typeface="+mn-cs"/>
          </a:endParaRPr>
        </a:p>
      </dgm:t>
    </dgm:pt>
    <dgm:pt modelId="{E12359BC-E34D-4698-BE93-0BA485857540}" type="parTrans" cxnId="{0DE5B227-35A2-4E1F-97E0-111F74CDF038}">
      <dgm:prSet/>
      <dgm:spPr/>
      <dgm:t>
        <a:bodyPr/>
        <a:lstStyle/>
        <a:p>
          <a:endParaRPr lang="bg-BG"/>
        </a:p>
      </dgm:t>
    </dgm:pt>
    <dgm:pt modelId="{C013A655-0E96-4724-A26E-085F2B3A294D}" type="sibTrans" cxnId="{0DE5B227-35A2-4E1F-97E0-111F74CDF038}">
      <dgm:prSet/>
      <dgm:spPr/>
      <dgm:t>
        <a:bodyPr/>
        <a:lstStyle/>
        <a:p>
          <a:endParaRPr lang="bg-BG"/>
        </a:p>
      </dgm:t>
    </dgm:pt>
    <dgm:pt modelId="{F23B0888-09F5-48D2-A88D-5D19D1F99117}" type="pres">
      <dgm:prSet presAssocID="{70170CD0-9C74-4893-8EAC-EF3C808D9311}" presName="Name0" presStyleCnt="0">
        <dgm:presLayoutVars>
          <dgm:dir/>
          <dgm:animLvl val="lvl"/>
          <dgm:resizeHandles/>
        </dgm:presLayoutVars>
      </dgm:prSet>
      <dgm:spPr/>
    </dgm:pt>
    <dgm:pt modelId="{72267C94-8C48-4D9D-9B51-9A39D86B439C}" type="pres">
      <dgm:prSet presAssocID="{FABC40EE-24B4-4605-BB9E-64F9245BE670}" presName="linNode" presStyleCnt="0"/>
      <dgm:spPr/>
    </dgm:pt>
    <dgm:pt modelId="{F78FFE79-4E45-429E-AF55-60D618FF197F}" type="pres">
      <dgm:prSet presAssocID="{FABC40EE-24B4-4605-BB9E-64F9245BE670}" presName="parentShp" presStyleLbl="node1" presStyleIdx="0" presStyleCnt="3" custScaleX="74964">
        <dgm:presLayoutVars>
          <dgm:bulletEnabled val="1"/>
        </dgm:presLayoutVars>
      </dgm:prSet>
      <dgm:spPr/>
    </dgm:pt>
    <dgm:pt modelId="{F4F41CE2-BC5A-4D94-B522-44A395E21504}" type="pres">
      <dgm:prSet presAssocID="{FABC40EE-24B4-4605-BB9E-64F9245BE670}" presName="childShp" presStyleLbl="bgAccFollowNode1" presStyleIdx="0" presStyleCnt="3" custScaleX="116611" custScaleY="113324">
        <dgm:presLayoutVars>
          <dgm:bulletEnabled val="1"/>
        </dgm:presLayoutVars>
      </dgm:prSet>
      <dgm:spPr/>
    </dgm:pt>
    <dgm:pt modelId="{1CBDD765-370E-484F-AFF9-18D0F9D90252}" type="pres">
      <dgm:prSet presAssocID="{FEF4FD9A-94B8-4F0F-82C6-976AAF4835FD}" presName="spacing" presStyleCnt="0"/>
      <dgm:spPr/>
    </dgm:pt>
    <dgm:pt modelId="{4CF2C80E-B843-489C-99E9-A0A056E3B097}" type="pres">
      <dgm:prSet presAssocID="{093DD526-861D-4EE2-BD7D-5A0A3D1FA1EE}" presName="linNode" presStyleCnt="0"/>
      <dgm:spPr/>
    </dgm:pt>
    <dgm:pt modelId="{96B55DD5-7F5E-4F3B-BD7E-D79847BE5F86}" type="pres">
      <dgm:prSet presAssocID="{093DD526-861D-4EE2-BD7D-5A0A3D1FA1EE}" presName="parentShp" presStyleLbl="node1" presStyleIdx="1" presStyleCnt="3" custScaleX="74964">
        <dgm:presLayoutVars>
          <dgm:bulletEnabled val="1"/>
        </dgm:presLayoutVars>
      </dgm:prSet>
      <dgm:spPr/>
    </dgm:pt>
    <dgm:pt modelId="{8F18A787-3BE2-4532-9135-478396DAD490}" type="pres">
      <dgm:prSet presAssocID="{093DD526-861D-4EE2-BD7D-5A0A3D1FA1EE}" presName="childShp" presStyleLbl="bgAccFollowNode1" presStyleIdx="1" presStyleCnt="3" custScaleX="116611" custScaleY="125061">
        <dgm:presLayoutVars>
          <dgm:bulletEnabled val="1"/>
        </dgm:presLayoutVars>
      </dgm:prSet>
      <dgm:spPr/>
    </dgm:pt>
    <dgm:pt modelId="{A0ED221F-2EBB-4928-8427-17886433D133}" type="pres">
      <dgm:prSet presAssocID="{1A21FD90-F319-46EC-9CBC-DE0FEF065863}" presName="spacing" presStyleCnt="0"/>
      <dgm:spPr/>
    </dgm:pt>
    <dgm:pt modelId="{2DA406E8-56D4-4A9C-B717-31A81EF95BEE}" type="pres">
      <dgm:prSet presAssocID="{E0B56D23-F06E-4586-A2CC-54395F8D0CAA}" presName="linNode" presStyleCnt="0"/>
      <dgm:spPr/>
    </dgm:pt>
    <dgm:pt modelId="{D97AFED3-0ABF-41A5-B293-950FFF505846}" type="pres">
      <dgm:prSet presAssocID="{E0B56D23-F06E-4586-A2CC-54395F8D0CAA}" presName="parentShp" presStyleLbl="node1" presStyleIdx="2" presStyleCnt="3" custScaleX="74964">
        <dgm:presLayoutVars>
          <dgm:bulletEnabled val="1"/>
        </dgm:presLayoutVars>
      </dgm:prSet>
      <dgm:spPr/>
    </dgm:pt>
    <dgm:pt modelId="{B6034DEE-D50C-4FC3-BCAF-F5702DE22193}" type="pres">
      <dgm:prSet presAssocID="{E0B56D23-F06E-4586-A2CC-54395F8D0CAA}" presName="childShp" presStyleLbl="bgAccFollowNode1" presStyleIdx="2" presStyleCnt="3" custScaleX="116611" custScaleY="117471">
        <dgm:presLayoutVars>
          <dgm:bulletEnabled val="1"/>
        </dgm:presLayoutVars>
      </dgm:prSet>
      <dgm:spPr/>
    </dgm:pt>
  </dgm:ptLst>
  <dgm:cxnLst>
    <dgm:cxn modelId="{01398201-41BB-45FC-9D00-822C5EEF9001}" type="presOf" srcId="{033E2C4E-2A68-4DC3-A226-AF8E0104C6F4}" destId="{8F18A787-3BE2-4532-9135-478396DAD490}" srcOrd="0" destOrd="1" presId="urn:microsoft.com/office/officeart/2005/8/layout/vList6"/>
    <dgm:cxn modelId="{03CB2D05-63CB-4F02-B389-9C24C90A6C47}" type="presOf" srcId="{E0B56D23-F06E-4586-A2CC-54395F8D0CAA}" destId="{D97AFED3-0ABF-41A5-B293-950FFF505846}" srcOrd="0" destOrd="0" presId="urn:microsoft.com/office/officeart/2005/8/layout/vList6"/>
    <dgm:cxn modelId="{2B88351B-4ECD-4A45-8A2B-9758DDA938D6}" srcId="{093DD526-861D-4EE2-BD7D-5A0A3D1FA1EE}" destId="{F1B412DF-0BA5-4145-ABDE-01C28593D7C1}" srcOrd="0" destOrd="0" parTransId="{F2F9C577-FD92-460C-93F4-2CDB52B6856C}" sibTransId="{A585868C-04FC-4C6D-A737-A2C4C2386A1E}"/>
    <dgm:cxn modelId="{4397601B-B980-4F14-9D5A-E405E51814F3}" srcId="{E0B56D23-F06E-4586-A2CC-54395F8D0CAA}" destId="{8E397EC3-6C0E-4CBA-8674-68FBD20B71F2}" srcOrd="0" destOrd="0" parTransId="{72FE6533-3D32-4031-9A96-464D5C675682}" sibTransId="{EBE886AA-B4F0-4C4E-ADAC-26167EEC74D9}"/>
    <dgm:cxn modelId="{BA4D2A21-FC48-419B-A7C0-4BA04433C54F}" type="presOf" srcId="{70170CD0-9C74-4893-8EAC-EF3C808D9311}" destId="{F23B0888-09F5-48D2-A88D-5D19D1F99117}" srcOrd="0" destOrd="0" presId="urn:microsoft.com/office/officeart/2005/8/layout/vList6"/>
    <dgm:cxn modelId="{0DE5B227-35A2-4E1F-97E0-111F74CDF038}" srcId="{5BCF2B7B-5A68-4EA9-A204-66CE57330F59}" destId="{3A8D9227-2FC3-4B5F-9607-547F249981E3}" srcOrd="0" destOrd="0" parTransId="{E12359BC-E34D-4698-BE93-0BA485857540}" sibTransId="{C013A655-0E96-4724-A26E-085F2B3A294D}"/>
    <dgm:cxn modelId="{238B3534-D9E2-44A7-BC3C-BE954CDD29AB}" type="presOf" srcId="{EF5B2A6C-B436-44FF-B6FB-FCCEDCECB7DD}" destId="{8F18A787-3BE2-4532-9135-478396DAD490}" srcOrd="0" destOrd="3" presId="urn:microsoft.com/office/officeart/2005/8/layout/vList6"/>
    <dgm:cxn modelId="{D2EE2D3D-83C7-495F-B32B-CFB6A3298B45}" srcId="{093DD526-861D-4EE2-BD7D-5A0A3D1FA1EE}" destId="{83454AB1-FA5E-419B-9BC6-0A927592EC3A}" srcOrd="2" destOrd="0" parTransId="{94B7D280-4C22-48DD-8F6A-10725E412106}" sibTransId="{75606CCE-AA3A-477C-AF01-B2C80ACEDC2F}"/>
    <dgm:cxn modelId="{0F92B25F-5333-434D-94CB-1DE7BB604BEE}" type="presOf" srcId="{879E825E-2808-484C-8018-F00982949857}" destId="{F4F41CE2-BC5A-4D94-B522-44A395E21504}" srcOrd="0" destOrd="0" presId="urn:microsoft.com/office/officeart/2005/8/layout/vList6"/>
    <dgm:cxn modelId="{42DD1144-7E7E-4000-8AD8-2D7BBC0ABDE4}" srcId="{E0B56D23-F06E-4586-A2CC-54395F8D0CAA}" destId="{5BCF2B7B-5A68-4EA9-A204-66CE57330F59}" srcOrd="1" destOrd="0" parTransId="{5FB2B475-4E85-492A-84F5-9020DB301BFA}" sibTransId="{12A05E9A-9483-48C7-90F4-2EF8A35BD799}"/>
    <dgm:cxn modelId="{0E598845-E960-4C07-A20D-2823BE524A62}" srcId="{70170CD0-9C74-4893-8EAC-EF3C808D9311}" destId="{093DD526-861D-4EE2-BD7D-5A0A3D1FA1EE}" srcOrd="1" destOrd="0" parTransId="{446BE1E2-21B9-4F9E-872D-9536A8639196}" sibTransId="{1A21FD90-F319-46EC-9CBC-DE0FEF065863}"/>
    <dgm:cxn modelId="{4D237456-CBDB-4D7F-9B90-81A5AB97DECC}" type="presOf" srcId="{093DD526-861D-4EE2-BD7D-5A0A3D1FA1EE}" destId="{96B55DD5-7F5E-4F3B-BD7E-D79847BE5F86}" srcOrd="0" destOrd="0" presId="urn:microsoft.com/office/officeart/2005/8/layout/vList6"/>
    <dgm:cxn modelId="{E1E5807D-E1B3-42DB-8F6C-2B19E0A7CC01}" srcId="{FABC40EE-24B4-4605-BB9E-64F9245BE670}" destId="{879E825E-2808-484C-8018-F00982949857}" srcOrd="0" destOrd="0" parTransId="{AFC7B213-3771-40F1-85D4-379007FD5C33}" sibTransId="{3137BDF8-33DA-433D-B3D8-19B453A8FE20}"/>
    <dgm:cxn modelId="{91EBD486-1CD1-48E2-BFEF-0100E4845AD9}" srcId="{70170CD0-9C74-4893-8EAC-EF3C808D9311}" destId="{E0B56D23-F06E-4586-A2CC-54395F8D0CAA}" srcOrd="2" destOrd="0" parTransId="{864D236B-6612-41C1-986E-50BAC73727EF}" sibTransId="{7617F519-842D-409D-B26A-E4D6FAE05B38}"/>
    <dgm:cxn modelId="{031A2F8A-9AB6-498E-BD24-9FDBD682AA07}" type="presOf" srcId="{D24F060B-712D-4919-BF6D-6AD44CCA8CF5}" destId="{F4F41CE2-BC5A-4D94-B522-44A395E21504}" srcOrd="0" destOrd="1" presId="urn:microsoft.com/office/officeart/2005/8/layout/vList6"/>
    <dgm:cxn modelId="{9D165591-8181-4858-A5CB-B3AEEE97962F}" srcId="{093DD526-861D-4EE2-BD7D-5A0A3D1FA1EE}" destId="{033E2C4E-2A68-4DC3-A226-AF8E0104C6F4}" srcOrd="1" destOrd="0" parTransId="{D52D5E9C-9010-4CFB-8698-C4A49FC10135}" sibTransId="{90C0C105-93E5-44E8-B1AF-AEB82C319D56}"/>
    <dgm:cxn modelId="{1D229A92-0F7E-4A6B-9F00-AB25E3FC1597}" srcId="{70170CD0-9C74-4893-8EAC-EF3C808D9311}" destId="{FABC40EE-24B4-4605-BB9E-64F9245BE670}" srcOrd="0" destOrd="0" parTransId="{26660737-607A-4393-AF59-D77515763CAF}" sibTransId="{FEF4FD9A-94B8-4F0F-82C6-976AAF4835FD}"/>
    <dgm:cxn modelId="{2347C79E-ADB5-4CED-A8F9-40C0342596FA}" srcId="{FABC40EE-24B4-4605-BB9E-64F9245BE670}" destId="{D24F060B-712D-4919-BF6D-6AD44CCA8CF5}" srcOrd="1" destOrd="0" parTransId="{5EBF500B-ED72-4FAC-9116-03C0268F44DB}" sibTransId="{A17582C8-26E0-4492-B431-3760557C5703}"/>
    <dgm:cxn modelId="{6FBDC1A2-C0FD-439E-8F53-3A191A6D99CF}" srcId="{093DD526-861D-4EE2-BD7D-5A0A3D1FA1EE}" destId="{EF5B2A6C-B436-44FF-B6FB-FCCEDCECB7DD}" srcOrd="3" destOrd="0" parTransId="{2AC22776-714E-43D5-BAD2-EAED38891D5D}" sibTransId="{167CBD4C-ADF4-4214-9664-4A0CF691046E}"/>
    <dgm:cxn modelId="{D9343EA6-EBBD-4B35-B7C0-352C964C49FB}" type="presOf" srcId="{F1B412DF-0BA5-4145-ABDE-01C28593D7C1}" destId="{8F18A787-3BE2-4532-9135-478396DAD490}" srcOrd="0" destOrd="0" presId="urn:microsoft.com/office/officeart/2005/8/layout/vList6"/>
    <dgm:cxn modelId="{EC24D1AE-EEF0-40F2-B8B7-318EB86EDB59}" type="presOf" srcId="{3A8D9227-2FC3-4B5F-9607-547F249981E3}" destId="{B6034DEE-D50C-4FC3-BCAF-F5702DE22193}" srcOrd="0" destOrd="2" presId="urn:microsoft.com/office/officeart/2005/8/layout/vList6"/>
    <dgm:cxn modelId="{E5F8C0AF-B355-425B-8C56-D8F54EF49764}" type="presOf" srcId="{83454AB1-FA5E-419B-9BC6-0A927592EC3A}" destId="{8F18A787-3BE2-4532-9135-478396DAD490}" srcOrd="0" destOrd="2" presId="urn:microsoft.com/office/officeart/2005/8/layout/vList6"/>
    <dgm:cxn modelId="{CEF71ACB-FA5F-43DD-8677-70339D4134E8}" type="presOf" srcId="{FABC40EE-24B4-4605-BB9E-64F9245BE670}" destId="{F78FFE79-4E45-429E-AF55-60D618FF197F}" srcOrd="0" destOrd="0" presId="urn:microsoft.com/office/officeart/2005/8/layout/vList6"/>
    <dgm:cxn modelId="{34D65FD9-D078-43B6-97D0-C2FBCF8DAD95}" type="presOf" srcId="{8E397EC3-6C0E-4CBA-8674-68FBD20B71F2}" destId="{B6034DEE-D50C-4FC3-BCAF-F5702DE22193}" srcOrd="0" destOrd="0" presId="urn:microsoft.com/office/officeart/2005/8/layout/vList6"/>
    <dgm:cxn modelId="{97D751E3-AB6F-46AF-AF40-6AEF7BDF3462}" type="presOf" srcId="{5BCF2B7B-5A68-4EA9-A204-66CE57330F59}" destId="{B6034DEE-D50C-4FC3-BCAF-F5702DE22193}" srcOrd="0" destOrd="1" presId="urn:microsoft.com/office/officeart/2005/8/layout/vList6"/>
    <dgm:cxn modelId="{E95595B7-D4DC-4CC2-A72E-0E0B86C305DA}" type="presParOf" srcId="{F23B0888-09F5-48D2-A88D-5D19D1F99117}" destId="{72267C94-8C48-4D9D-9B51-9A39D86B439C}" srcOrd="0" destOrd="0" presId="urn:microsoft.com/office/officeart/2005/8/layout/vList6"/>
    <dgm:cxn modelId="{BCCBB246-5193-4A0A-AB32-0B08A7C5A688}" type="presParOf" srcId="{72267C94-8C48-4D9D-9B51-9A39D86B439C}" destId="{F78FFE79-4E45-429E-AF55-60D618FF197F}" srcOrd="0" destOrd="0" presId="urn:microsoft.com/office/officeart/2005/8/layout/vList6"/>
    <dgm:cxn modelId="{C2891C92-933C-4853-BDD3-D03AF7538E52}" type="presParOf" srcId="{72267C94-8C48-4D9D-9B51-9A39D86B439C}" destId="{F4F41CE2-BC5A-4D94-B522-44A395E21504}" srcOrd="1" destOrd="0" presId="urn:microsoft.com/office/officeart/2005/8/layout/vList6"/>
    <dgm:cxn modelId="{9873790B-985D-4010-AA95-9F5194E86411}" type="presParOf" srcId="{F23B0888-09F5-48D2-A88D-5D19D1F99117}" destId="{1CBDD765-370E-484F-AFF9-18D0F9D90252}" srcOrd="1" destOrd="0" presId="urn:microsoft.com/office/officeart/2005/8/layout/vList6"/>
    <dgm:cxn modelId="{3DA77086-E134-45F4-A70B-298540FFCDF8}" type="presParOf" srcId="{F23B0888-09F5-48D2-A88D-5D19D1F99117}" destId="{4CF2C80E-B843-489C-99E9-A0A056E3B097}" srcOrd="2" destOrd="0" presId="urn:microsoft.com/office/officeart/2005/8/layout/vList6"/>
    <dgm:cxn modelId="{109E8FDB-7F05-49EC-A1C7-62C98BE88957}" type="presParOf" srcId="{4CF2C80E-B843-489C-99E9-A0A056E3B097}" destId="{96B55DD5-7F5E-4F3B-BD7E-D79847BE5F86}" srcOrd="0" destOrd="0" presId="urn:microsoft.com/office/officeart/2005/8/layout/vList6"/>
    <dgm:cxn modelId="{4FC1D200-2628-4E9F-8E9F-1E4D3C404A5C}" type="presParOf" srcId="{4CF2C80E-B843-489C-99E9-A0A056E3B097}" destId="{8F18A787-3BE2-4532-9135-478396DAD490}" srcOrd="1" destOrd="0" presId="urn:microsoft.com/office/officeart/2005/8/layout/vList6"/>
    <dgm:cxn modelId="{65503C6F-666B-4D1A-AE71-18DFA2ED1124}" type="presParOf" srcId="{F23B0888-09F5-48D2-A88D-5D19D1F99117}" destId="{A0ED221F-2EBB-4928-8427-17886433D133}" srcOrd="3" destOrd="0" presId="urn:microsoft.com/office/officeart/2005/8/layout/vList6"/>
    <dgm:cxn modelId="{0D41644B-AA5E-436B-96BA-2EA6B4E83DA4}" type="presParOf" srcId="{F23B0888-09F5-48D2-A88D-5D19D1F99117}" destId="{2DA406E8-56D4-4A9C-B717-31A81EF95BEE}" srcOrd="4" destOrd="0" presId="urn:microsoft.com/office/officeart/2005/8/layout/vList6"/>
    <dgm:cxn modelId="{4F31CEF3-771D-42F2-8FB9-C4F7777F78EE}" type="presParOf" srcId="{2DA406E8-56D4-4A9C-B717-31A81EF95BEE}" destId="{D97AFED3-0ABF-41A5-B293-950FFF505846}" srcOrd="0" destOrd="0" presId="urn:microsoft.com/office/officeart/2005/8/layout/vList6"/>
    <dgm:cxn modelId="{058BCCDE-8955-41DC-B658-D824B3A42015}" type="presParOf" srcId="{2DA406E8-56D4-4A9C-B717-31A81EF95BEE}" destId="{B6034DEE-D50C-4FC3-BCAF-F5702DE22193}" srcOrd="1" destOrd="0" presId="urn:microsoft.com/office/officeart/2005/8/layout/vList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170CD0-9C74-4893-8EAC-EF3C808D9311}" type="doc">
      <dgm:prSet loTypeId="urn:microsoft.com/office/officeart/2005/8/layout/default" loCatId="list" qsTypeId="urn:microsoft.com/office/officeart/2005/8/quickstyle/simple3" qsCatId="simple" csTypeId="urn:microsoft.com/office/officeart/2005/8/colors/colorful2" csCatId="colorful" phldr="1"/>
      <dgm:spPr/>
      <dgm:t>
        <a:bodyPr/>
        <a:lstStyle/>
        <a:p>
          <a:endParaRPr lang="en-US"/>
        </a:p>
      </dgm:t>
    </dgm:pt>
    <dgm:pt modelId="{FABC40EE-24B4-4605-BB9E-64F9245BE670}">
      <dgm:prSet phldrT="[Text]"/>
      <dgm:spPr/>
      <dgm:t>
        <a:bodyPr/>
        <a:lstStyle/>
        <a:p>
          <a:r>
            <a:rPr lang="en-US" dirty="0">
              <a:uFillTx/>
            </a:rPr>
            <a:t>Desk research, document analysis, processing of primary and secondary information</a:t>
          </a:r>
          <a:endParaRPr lang="en-US" dirty="0"/>
        </a:p>
      </dgm:t>
    </dgm:pt>
    <dgm:pt modelId="{26660737-607A-4393-AF59-D77515763CAF}" type="parTrans" cxnId="{1D229A92-0F7E-4A6B-9F00-AB25E3FC1597}">
      <dgm:prSet/>
      <dgm:spPr/>
      <dgm:t>
        <a:bodyPr/>
        <a:lstStyle/>
        <a:p>
          <a:endParaRPr lang="en-US"/>
        </a:p>
      </dgm:t>
    </dgm:pt>
    <dgm:pt modelId="{FEF4FD9A-94B8-4F0F-82C6-976AAF4835FD}" type="sibTrans" cxnId="{1D229A92-0F7E-4A6B-9F00-AB25E3FC1597}">
      <dgm:prSet/>
      <dgm:spPr/>
      <dgm:t>
        <a:bodyPr/>
        <a:lstStyle/>
        <a:p>
          <a:endParaRPr lang="en-US"/>
        </a:p>
      </dgm:t>
    </dgm:pt>
    <dgm:pt modelId="{B7406193-FB2D-44D4-85B0-05C30411CFF5}">
      <dgm:prSet custT="1"/>
      <dgm:spPr/>
      <dgm:t>
        <a:bodyPr/>
        <a:lstStyle/>
        <a:p>
          <a:pPr>
            <a:buClr>
              <a:srgbClr val="538135"/>
            </a:buClr>
            <a:buFont typeface="Symbol" panose="05050102010706020507" pitchFamily="18" charset="2"/>
            <a:buChar char=""/>
          </a:pPr>
          <a:r>
            <a:rPr lang="en-US" sz="1700" kern="1200" dirty="0">
              <a:solidFill>
                <a:prstClr val="black"/>
              </a:solidFill>
              <a:latin typeface="Trebuchet MS" panose="020B0603020202020204"/>
              <a:ea typeface="+mn-ea"/>
              <a:cs typeface="+mn-cs"/>
            </a:rPr>
            <a:t>Quantitative survey</a:t>
          </a:r>
          <a:endParaRPr lang="en-US" sz="1700" kern="1200" dirty="0"/>
        </a:p>
      </dgm:t>
    </dgm:pt>
    <dgm:pt modelId="{62055606-7A92-48A9-9874-49F205B4CE13}" type="parTrans" cxnId="{5770A434-5124-4115-96E2-176729273DDD}">
      <dgm:prSet/>
      <dgm:spPr/>
      <dgm:t>
        <a:bodyPr/>
        <a:lstStyle/>
        <a:p>
          <a:endParaRPr lang="en-US"/>
        </a:p>
      </dgm:t>
    </dgm:pt>
    <dgm:pt modelId="{28657EBB-C700-49AA-B92C-4331745CE69A}" type="sibTrans" cxnId="{5770A434-5124-4115-96E2-176729273DDD}">
      <dgm:prSet/>
      <dgm:spPr/>
      <dgm:t>
        <a:bodyPr/>
        <a:lstStyle/>
        <a:p>
          <a:endParaRPr lang="en-US"/>
        </a:p>
      </dgm:t>
    </dgm:pt>
    <dgm:pt modelId="{74F2E338-9660-43B1-A792-75B98ACF1C4F}">
      <dgm:prSet phldrT="[Text]"/>
      <dgm:spPr/>
      <dgm:t>
        <a:bodyPr/>
        <a:lstStyle/>
        <a:p>
          <a:pPr>
            <a:buClr>
              <a:srgbClr val="404040"/>
            </a:buClr>
            <a:buFont typeface="Symbol" panose="05050102010706020507" pitchFamily="18" charset="2"/>
            <a:buChar char=""/>
          </a:pPr>
          <a:r>
            <a:rPr lang="en-US" dirty="0">
              <a:uFillTx/>
            </a:rPr>
            <a:t>Data on labor supply and demand: EA, MLSP, NSI, Eurostat</a:t>
          </a:r>
          <a:endParaRPr lang="en-US" dirty="0"/>
        </a:p>
      </dgm:t>
    </dgm:pt>
    <dgm:pt modelId="{67039E82-1F0D-4C7F-8D59-65CB827A1814}" type="parTrans" cxnId="{83ED9F40-A204-4D23-8AE8-F9CAA25137F0}">
      <dgm:prSet/>
      <dgm:spPr/>
      <dgm:t>
        <a:bodyPr/>
        <a:lstStyle/>
        <a:p>
          <a:endParaRPr lang="en-US"/>
        </a:p>
      </dgm:t>
    </dgm:pt>
    <dgm:pt modelId="{BE9004CB-F53F-47F5-BBF2-B642F51B1D74}" type="sibTrans" cxnId="{83ED9F40-A204-4D23-8AE8-F9CAA25137F0}">
      <dgm:prSet/>
      <dgm:spPr/>
      <dgm:t>
        <a:bodyPr/>
        <a:lstStyle/>
        <a:p>
          <a:endParaRPr lang="en-US"/>
        </a:p>
      </dgm:t>
    </dgm:pt>
    <dgm:pt modelId="{1621D1B4-AE7A-493A-91F9-57E78F8331F2}">
      <dgm:prSet/>
      <dgm:spPr/>
      <dgm:t>
        <a:bodyPr/>
        <a:lstStyle/>
        <a:p>
          <a:r>
            <a:rPr lang="en-US" dirty="0"/>
            <a:t>Data on the active measures and schemes targeted to young people: EA, MLSP</a:t>
          </a:r>
          <a:endParaRPr lang="bg-BG" dirty="0"/>
        </a:p>
        <a:p>
          <a:endParaRPr lang="en-US" dirty="0"/>
        </a:p>
      </dgm:t>
    </dgm:pt>
    <dgm:pt modelId="{193F7706-46DB-48B0-A687-0D4D2B2EF3BF}" type="parTrans" cxnId="{8BC60B8B-B1E6-407D-A656-DAD634BC6565}">
      <dgm:prSet/>
      <dgm:spPr/>
      <dgm:t>
        <a:bodyPr/>
        <a:lstStyle/>
        <a:p>
          <a:endParaRPr lang="en-US"/>
        </a:p>
      </dgm:t>
    </dgm:pt>
    <dgm:pt modelId="{0897CAE5-EF99-41F3-949F-E557331A438C}" type="sibTrans" cxnId="{8BC60B8B-B1E6-407D-A656-DAD634BC6565}">
      <dgm:prSet/>
      <dgm:spPr/>
      <dgm:t>
        <a:bodyPr/>
        <a:lstStyle/>
        <a:p>
          <a:endParaRPr lang="en-US"/>
        </a:p>
      </dgm:t>
    </dgm:pt>
    <dgm:pt modelId="{8F30D3A2-57B7-4884-94E7-03AFC7D3CE8F}">
      <dgm:prSet phldrT="[Text]" custT="1"/>
      <dgm:spPr/>
      <dgm:t>
        <a:bodyPr/>
        <a:lstStyle/>
        <a:p>
          <a:r>
            <a:rPr lang="en-GB" sz="1700" kern="1200" dirty="0">
              <a:solidFill>
                <a:prstClr val="black"/>
              </a:solidFill>
              <a:latin typeface="Trebuchet MS" panose="020B0603020202020204"/>
              <a:ea typeface="+mn-ea"/>
              <a:cs typeface="+mn-cs"/>
            </a:rPr>
            <a:t>Statistical analysis and </a:t>
          </a:r>
          <a:r>
            <a:rPr lang="en-GB" sz="1700" kern="1200" dirty="0" err="1">
              <a:solidFill>
                <a:prstClr val="black"/>
              </a:solidFill>
              <a:latin typeface="Trebuchet MS" panose="020B0603020202020204"/>
              <a:ea typeface="+mn-ea"/>
              <a:cs typeface="+mn-cs"/>
            </a:rPr>
            <a:t>modeling</a:t>
          </a:r>
          <a:endParaRPr lang="en-US" sz="1700" kern="1200" dirty="0">
            <a:solidFill>
              <a:prstClr val="black"/>
            </a:solidFill>
            <a:latin typeface="Trebuchet MS" panose="020B0603020202020204"/>
            <a:ea typeface="+mn-ea"/>
            <a:cs typeface="+mn-cs"/>
          </a:endParaRPr>
        </a:p>
      </dgm:t>
    </dgm:pt>
    <dgm:pt modelId="{EA3A5084-856D-4578-B6DA-51F0F9CF97BE}" type="parTrans" cxnId="{892EF33F-217B-4C06-AA09-1B3FD8866026}">
      <dgm:prSet/>
      <dgm:spPr/>
      <dgm:t>
        <a:bodyPr/>
        <a:lstStyle/>
        <a:p>
          <a:endParaRPr lang="en-US"/>
        </a:p>
      </dgm:t>
    </dgm:pt>
    <dgm:pt modelId="{99C0639D-FC6D-408E-811F-FE402B8C68E9}" type="sibTrans" cxnId="{892EF33F-217B-4C06-AA09-1B3FD8866026}">
      <dgm:prSet/>
      <dgm:spPr/>
      <dgm:t>
        <a:bodyPr/>
        <a:lstStyle/>
        <a:p>
          <a:endParaRPr lang="en-US"/>
        </a:p>
      </dgm:t>
    </dgm:pt>
    <dgm:pt modelId="{F24444D2-54F3-4FEB-96AC-77F0DC2074AF}">
      <dgm:prSet phldrT="[Text]" custT="1"/>
      <dgm:spPr/>
      <dgm:t>
        <a:bodyPr/>
        <a:lstStyle/>
        <a:p>
          <a:pPr>
            <a:buNone/>
          </a:pPr>
          <a:r>
            <a:rPr lang="en-US" sz="1700" kern="1200" dirty="0">
              <a:solidFill>
                <a:prstClr val="black"/>
              </a:solidFill>
              <a:uFillTx/>
              <a:latin typeface="Trebuchet MS" panose="020B0603020202020204"/>
              <a:ea typeface="+mn-ea"/>
              <a:cs typeface="+mn-cs"/>
            </a:rPr>
            <a:t>Qualitative survey</a:t>
          </a:r>
          <a:endParaRPr lang="en-US" sz="1700" kern="1200" dirty="0"/>
        </a:p>
      </dgm:t>
    </dgm:pt>
    <dgm:pt modelId="{929FD68E-E449-4DFA-A65D-716A0FEC1B27}" type="parTrans" cxnId="{401A9891-724F-4809-A618-96B22FDF4901}">
      <dgm:prSet/>
      <dgm:spPr/>
      <dgm:t>
        <a:bodyPr/>
        <a:lstStyle/>
        <a:p>
          <a:endParaRPr lang="en-US"/>
        </a:p>
      </dgm:t>
    </dgm:pt>
    <dgm:pt modelId="{23AC83DA-DF66-4912-B3F5-0755FDAA493A}" type="sibTrans" cxnId="{401A9891-724F-4809-A618-96B22FDF4901}">
      <dgm:prSet/>
      <dgm:spPr/>
      <dgm:t>
        <a:bodyPr/>
        <a:lstStyle/>
        <a:p>
          <a:endParaRPr lang="en-US"/>
        </a:p>
      </dgm:t>
    </dgm:pt>
    <dgm:pt modelId="{CE3DEF52-50E9-434A-901E-F27C18FFA5E3}">
      <dgm:prSet/>
      <dgm:spPr/>
      <dgm:t>
        <a:bodyPr/>
        <a:lstStyle/>
        <a:p>
          <a:pPr>
            <a:buClr>
              <a:srgbClr val="538135"/>
            </a:buClr>
            <a:buFont typeface="Symbol" panose="05050102010706020507" pitchFamily="18" charset="2"/>
            <a:buNone/>
          </a:pPr>
          <a:r>
            <a:rPr lang="en-US" sz="1300" kern="1200" dirty="0"/>
            <a:t>- In-depth interviews and focus groups with participants, employers and stakeholders</a:t>
          </a:r>
        </a:p>
      </dgm:t>
    </dgm:pt>
    <dgm:pt modelId="{C43521EA-B59A-4514-BBB2-C2DB8ABD1653}" type="parTrans" cxnId="{27D9E37A-D410-462E-9309-3308863045CE}">
      <dgm:prSet/>
      <dgm:spPr/>
      <dgm:t>
        <a:bodyPr/>
        <a:lstStyle/>
        <a:p>
          <a:endParaRPr lang="bg-BG"/>
        </a:p>
      </dgm:t>
    </dgm:pt>
    <dgm:pt modelId="{9F0BC73B-1A10-4AF2-9FC6-0AF6782F0868}" type="sibTrans" cxnId="{27D9E37A-D410-462E-9309-3308863045CE}">
      <dgm:prSet/>
      <dgm:spPr/>
      <dgm:t>
        <a:bodyPr/>
        <a:lstStyle/>
        <a:p>
          <a:endParaRPr lang="bg-BG"/>
        </a:p>
      </dgm:t>
    </dgm:pt>
    <dgm:pt modelId="{8237BDF9-FD54-4B96-B583-C7BA411CDE8C}">
      <dgm:prSet phldrT="[Text]"/>
      <dgm:spPr/>
      <dgm:t>
        <a:bodyPr/>
        <a:lstStyle/>
        <a:p>
          <a:pPr>
            <a:buClr>
              <a:srgbClr val="538135"/>
            </a:buClr>
            <a:buFont typeface="Symbol" panose="05050102010706020507" pitchFamily="18" charset="2"/>
            <a:buNone/>
          </a:pPr>
          <a:r>
            <a:rPr lang="en-US" sz="1300" kern="1200" dirty="0"/>
            <a:t>- Quantitative survey among participants and employers</a:t>
          </a:r>
        </a:p>
      </dgm:t>
    </dgm:pt>
    <dgm:pt modelId="{078ED6EF-8128-4B9B-84EC-A55614941621}" type="parTrans" cxnId="{958E8D0A-7DAE-497F-A720-BC04E4516C40}">
      <dgm:prSet/>
      <dgm:spPr/>
      <dgm:t>
        <a:bodyPr/>
        <a:lstStyle/>
        <a:p>
          <a:endParaRPr lang="bg-BG"/>
        </a:p>
      </dgm:t>
    </dgm:pt>
    <dgm:pt modelId="{3B18AE7D-5F2E-430E-9A9F-89B6A8B2BA03}" type="sibTrans" cxnId="{958E8D0A-7DAE-497F-A720-BC04E4516C40}">
      <dgm:prSet/>
      <dgm:spPr/>
      <dgm:t>
        <a:bodyPr/>
        <a:lstStyle/>
        <a:p>
          <a:endParaRPr lang="bg-BG"/>
        </a:p>
      </dgm:t>
    </dgm:pt>
    <dgm:pt modelId="{AAAFC3FC-E34F-4090-8F06-5B65E93FA453}">
      <dgm:prSet phldrT="[Text]"/>
      <dgm:spPr/>
      <dgm:t>
        <a:bodyPr/>
        <a:lstStyle/>
        <a:p>
          <a:pPr>
            <a:buClr>
              <a:srgbClr val="538135"/>
            </a:buClr>
            <a:buFont typeface="Symbol" panose="05050102010706020507" pitchFamily="18" charset="2"/>
            <a:buNone/>
          </a:pPr>
          <a:r>
            <a:rPr lang="en-US" sz="1300" kern="1200" dirty="0"/>
            <a:t>-Quantitative survey among control group</a:t>
          </a:r>
        </a:p>
      </dgm:t>
    </dgm:pt>
    <dgm:pt modelId="{F457C55C-0557-44D8-8372-0E1EC01354EB}" type="parTrans" cxnId="{50604705-1A72-447D-AC84-16AFB736E6BC}">
      <dgm:prSet/>
      <dgm:spPr/>
      <dgm:t>
        <a:bodyPr/>
        <a:lstStyle/>
        <a:p>
          <a:endParaRPr lang="bg-BG"/>
        </a:p>
      </dgm:t>
    </dgm:pt>
    <dgm:pt modelId="{B5168F3C-D7AD-4F59-812A-1C06718A7DA7}" type="sibTrans" cxnId="{50604705-1A72-447D-AC84-16AFB736E6BC}">
      <dgm:prSet/>
      <dgm:spPr/>
      <dgm:t>
        <a:bodyPr/>
        <a:lstStyle/>
        <a:p>
          <a:endParaRPr lang="bg-BG"/>
        </a:p>
      </dgm:t>
    </dgm:pt>
    <dgm:pt modelId="{56A9BFF9-40CB-4EE7-91B0-7D66AE417EBB}">
      <dgm:prSet custT="1"/>
      <dgm:spPr/>
      <dgm:t>
        <a:bodyPr/>
        <a:lstStyle/>
        <a:p>
          <a:r>
            <a:rPr lang="en-GB" sz="1300" kern="1200" dirty="0">
              <a:solidFill>
                <a:prstClr val="black"/>
              </a:solidFill>
              <a:latin typeface="Trebuchet MS" panose="020B0603020202020204"/>
              <a:ea typeface="+mn-ea"/>
              <a:cs typeface="+mn-cs"/>
            </a:rPr>
            <a:t>SIBILA 2.0 Model (Ministry of Finance)</a:t>
          </a:r>
          <a:endParaRPr lang="bg-BG" sz="1300" kern="1200" dirty="0">
            <a:solidFill>
              <a:prstClr val="black"/>
            </a:solidFill>
            <a:latin typeface="Trebuchet MS" panose="020B0603020202020204"/>
            <a:ea typeface="+mn-ea"/>
            <a:cs typeface="+mn-cs"/>
          </a:endParaRPr>
        </a:p>
      </dgm:t>
    </dgm:pt>
    <dgm:pt modelId="{3BF4AE7F-1815-47ED-8A0A-A1C190FF81CD}" type="parTrans" cxnId="{AFEF85CC-6229-471D-8E50-5F8F8B918C10}">
      <dgm:prSet/>
      <dgm:spPr/>
      <dgm:t>
        <a:bodyPr/>
        <a:lstStyle/>
        <a:p>
          <a:endParaRPr lang="bg-BG"/>
        </a:p>
      </dgm:t>
    </dgm:pt>
    <dgm:pt modelId="{BAD1BCE1-D7BF-44CA-BAA3-BFADD013E6AA}" type="sibTrans" cxnId="{AFEF85CC-6229-471D-8E50-5F8F8B918C10}">
      <dgm:prSet/>
      <dgm:spPr/>
      <dgm:t>
        <a:bodyPr/>
        <a:lstStyle/>
        <a:p>
          <a:endParaRPr lang="bg-BG"/>
        </a:p>
      </dgm:t>
    </dgm:pt>
    <dgm:pt modelId="{DE0E6F3C-CF1F-4AF8-BFAC-FAD6754E4F95}">
      <dgm:prSet custT="1"/>
      <dgm:spPr/>
      <dgm:t>
        <a:bodyPr/>
        <a:lstStyle/>
        <a:p>
          <a:r>
            <a:rPr lang="en-US" sz="1300" kern="1200" dirty="0">
              <a:solidFill>
                <a:prstClr val="black"/>
              </a:solidFill>
              <a:latin typeface="Trebuchet MS" panose="020B0603020202020204"/>
              <a:ea typeface="+mn-ea"/>
              <a:cs typeface="+mn-cs"/>
            </a:rPr>
            <a:t>Net Impact Assessment: logistic regression models, difference in differences, propensity score matching, etc.</a:t>
          </a:r>
          <a:endParaRPr lang="bg-BG" sz="1300" kern="1200" dirty="0">
            <a:solidFill>
              <a:prstClr val="black"/>
            </a:solidFill>
            <a:latin typeface="Trebuchet MS" panose="020B0603020202020204"/>
            <a:ea typeface="+mn-ea"/>
            <a:cs typeface="+mn-cs"/>
          </a:endParaRPr>
        </a:p>
      </dgm:t>
    </dgm:pt>
    <dgm:pt modelId="{80F79FE1-E5F4-4F48-865B-256EF315D7A9}" type="parTrans" cxnId="{9F3F3420-56AB-4BEA-9A8E-4C13C48773AC}">
      <dgm:prSet/>
      <dgm:spPr/>
      <dgm:t>
        <a:bodyPr/>
        <a:lstStyle/>
        <a:p>
          <a:endParaRPr lang="bg-BG"/>
        </a:p>
      </dgm:t>
    </dgm:pt>
    <dgm:pt modelId="{DD59009A-C144-4FD5-9A19-B16C965D571C}" type="sibTrans" cxnId="{9F3F3420-56AB-4BEA-9A8E-4C13C48773AC}">
      <dgm:prSet/>
      <dgm:spPr/>
      <dgm:t>
        <a:bodyPr/>
        <a:lstStyle/>
        <a:p>
          <a:endParaRPr lang="bg-BG"/>
        </a:p>
      </dgm:t>
    </dgm:pt>
    <dgm:pt modelId="{8C00780F-1278-4F22-BCE5-C5D32AF145C6}" type="pres">
      <dgm:prSet presAssocID="{70170CD0-9C74-4893-8EAC-EF3C808D9311}" presName="diagram" presStyleCnt="0">
        <dgm:presLayoutVars>
          <dgm:dir/>
          <dgm:resizeHandles val="exact"/>
        </dgm:presLayoutVars>
      </dgm:prSet>
      <dgm:spPr/>
    </dgm:pt>
    <dgm:pt modelId="{7D798EA7-D3E8-4696-BAE1-EEDA7ACD4365}" type="pres">
      <dgm:prSet presAssocID="{FABC40EE-24B4-4605-BB9E-64F9245BE670}" presName="node" presStyleLbl="node1" presStyleIdx="0" presStyleCnt="6" custLinFactNeighborX="749" custLinFactNeighborY="-726">
        <dgm:presLayoutVars>
          <dgm:bulletEnabled val="1"/>
        </dgm:presLayoutVars>
      </dgm:prSet>
      <dgm:spPr/>
    </dgm:pt>
    <dgm:pt modelId="{CDE7FE5F-D148-4BD0-A619-B54791249853}" type="pres">
      <dgm:prSet presAssocID="{FEF4FD9A-94B8-4F0F-82C6-976AAF4835FD}" presName="sibTrans" presStyleCnt="0"/>
      <dgm:spPr/>
    </dgm:pt>
    <dgm:pt modelId="{D750B4AC-4FD3-4793-BB82-38E0C671603A}" type="pres">
      <dgm:prSet presAssocID="{F24444D2-54F3-4FEB-96AC-77F0DC2074AF}" presName="node" presStyleLbl="node1" presStyleIdx="1" presStyleCnt="6">
        <dgm:presLayoutVars>
          <dgm:bulletEnabled val="1"/>
        </dgm:presLayoutVars>
      </dgm:prSet>
      <dgm:spPr/>
    </dgm:pt>
    <dgm:pt modelId="{EBF42779-9C77-42FF-9878-8065BE50EA0B}" type="pres">
      <dgm:prSet presAssocID="{23AC83DA-DF66-4912-B3F5-0755FDAA493A}" presName="sibTrans" presStyleCnt="0"/>
      <dgm:spPr/>
    </dgm:pt>
    <dgm:pt modelId="{0BED60ED-F87E-4675-9D8E-E04A5F230CB4}" type="pres">
      <dgm:prSet presAssocID="{B7406193-FB2D-44D4-85B0-05C30411CFF5}" presName="node" presStyleLbl="node1" presStyleIdx="2" presStyleCnt="6">
        <dgm:presLayoutVars>
          <dgm:bulletEnabled val="1"/>
        </dgm:presLayoutVars>
      </dgm:prSet>
      <dgm:spPr/>
    </dgm:pt>
    <dgm:pt modelId="{66DA4ABF-4F95-40A7-A6E3-FF2701D2D3FB}" type="pres">
      <dgm:prSet presAssocID="{28657EBB-C700-49AA-B92C-4331745CE69A}" presName="sibTrans" presStyleCnt="0"/>
      <dgm:spPr/>
    </dgm:pt>
    <dgm:pt modelId="{0C6D59A7-9227-476A-9759-E77E8809CB62}" type="pres">
      <dgm:prSet presAssocID="{74F2E338-9660-43B1-A792-75B98ACF1C4F}" presName="node" presStyleLbl="node1" presStyleIdx="3" presStyleCnt="6">
        <dgm:presLayoutVars>
          <dgm:bulletEnabled val="1"/>
        </dgm:presLayoutVars>
      </dgm:prSet>
      <dgm:spPr/>
    </dgm:pt>
    <dgm:pt modelId="{F6BC7A1D-B1E6-444D-9D0B-82BCDDE0A945}" type="pres">
      <dgm:prSet presAssocID="{BE9004CB-F53F-47F5-BBF2-B642F51B1D74}" presName="sibTrans" presStyleCnt="0"/>
      <dgm:spPr/>
    </dgm:pt>
    <dgm:pt modelId="{7BF65388-F6E1-48A2-B7A0-D6ABA2A292E8}" type="pres">
      <dgm:prSet presAssocID="{1621D1B4-AE7A-493A-91F9-57E78F8331F2}" presName="node" presStyleLbl="node1" presStyleIdx="4" presStyleCnt="6">
        <dgm:presLayoutVars>
          <dgm:bulletEnabled val="1"/>
        </dgm:presLayoutVars>
      </dgm:prSet>
      <dgm:spPr/>
    </dgm:pt>
    <dgm:pt modelId="{890F3102-8C30-4589-96E6-6AF8F3B17C0B}" type="pres">
      <dgm:prSet presAssocID="{0897CAE5-EF99-41F3-949F-E557331A438C}" presName="sibTrans" presStyleCnt="0"/>
      <dgm:spPr/>
    </dgm:pt>
    <dgm:pt modelId="{FEEE8ECD-8046-4D05-B508-C4A8B6B1A10F}" type="pres">
      <dgm:prSet presAssocID="{8F30D3A2-57B7-4884-94E7-03AFC7D3CE8F}" presName="node" presStyleLbl="node1" presStyleIdx="5" presStyleCnt="6" custLinFactNeighborX="2597" custLinFactNeighborY="-726">
        <dgm:presLayoutVars>
          <dgm:bulletEnabled val="1"/>
        </dgm:presLayoutVars>
      </dgm:prSet>
      <dgm:spPr/>
    </dgm:pt>
  </dgm:ptLst>
  <dgm:cxnLst>
    <dgm:cxn modelId="{50604705-1A72-447D-AC84-16AFB736E6BC}" srcId="{B7406193-FB2D-44D4-85B0-05C30411CFF5}" destId="{AAAFC3FC-E34F-4090-8F06-5B65E93FA453}" srcOrd="1" destOrd="0" parTransId="{F457C55C-0557-44D8-8372-0E1EC01354EB}" sibTransId="{B5168F3C-D7AD-4F59-812A-1C06718A7DA7}"/>
    <dgm:cxn modelId="{958E8D0A-7DAE-497F-A720-BC04E4516C40}" srcId="{B7406193-FB2D-44D4-85B0-05C30411CFF5}" destId="{8237BDF9-FD54-4B96-B583-C7BA411CDE8C}" srcOrd="0" destOrd="0" parTransId="{078ED6EF-8128-4B9B-84EC-A55614941621}" sibTransId="{3B18AE7D-5F2E-430E-9A9F-89B6A8B2BA03}"/>
    <dgm:cxn modelId="{B45EE11D-6C97-472A-B071-7F2A9707F2CB}" type="presOf" srcId="{70170CD0-9C74-4893-8EAC-EF3C808D9311}" destId="{8C00780F-1278-4F22-BCE5-C5D32AF145C6}" srcOrd="0" destOrd="0" presId="urn:microsoft.com/office/officeart/2005/8/layout/default"/>
    <dgm:cxn modelId="{9F3F3420-56AB-4BEA-9A8E-4C13C48773AC}" srcId="{8F30D3A2-57B7-4884-94E7-03AFC7D3CE8F}" destId="{DE0E6F3C-CF1F-4AF8-BFAC-FAD6754E4F95}" srcOrd="1" destOrd="0" parTransId="{80F79FE1-E5F4-4F48-865B-256EF315D7A9}" sibTransId="{DD59009A-C144-4FD5-9A19-B16C965D571C}"/>
    <dgm:cxn modelId="{FA58E528-2E65-4E92-A0B2-83E3F7FE1FAB}" type="presOf" srcId="{F24444D2-54F3-4FEB-96AC-77F0DC2074AF}" destId="{D750B4AC-4FD3-4793-BB82-38E0C671603A}" srcOrd="0" destOrd="0" presId="urn:microsoft.com/office/officeart/2005/8/layout/default"/>
    <dgm:cxn modelId="{5770A434-5124-4115-96E2-176729273DDD}" srcId="{70170CD0-9C74-4893-8EAC-EF3C808D9311}" destId="{B7406193-FB2D-44D4-85B0-05C30411CFF5}" srcOrd="2" destOrd="0" parTransId="{62055606-7A92-48A9-9874-49F205B4CE13}" sibTransId="{28657EBB-C700-49AA-B92C-4331745CE69A}"/>
    <dgm:cxn modelId="{892EF33F-217B-4C06-AA09-1B3FD8866026}" srcId="{70170CD0-9C74-4893-8EAC-EF3C808D9311}" destId="{8F30D3A2-57B7-4884-94E7-03AFC7D3CE8F}" srcOrd="5" destOrd="0" parTransId="{EA3A5084-856D-4578-B6DA-51F0F9CF97BE}" sibTransId="{99C0639D-FC6D-408E-811F-FE402B8C68E9}"/>
    <dgm:cxn modelId="{AEE94040-14A0-46AD-A64D-E9A540ECBD40}" type="presOf" srcId="{8F30D3A2-57B7-4884-94E7-03AFC7D3CE8F}" destId="{FEEE8ECD-8046-4D05-B508-C4A8B6B1A10F}" srcOrd="0" destOrd="0" presId="urn:microsoft.com/office/officeart/2005/8/layout/default"/>
    <dgm:cxn modelId="{83ED9F40-A204-4D23-8AE8-F9CAA25137F0}" srcId="{70170CD0-9C74-4893-8EAC-EF3C808D9311}" destId="{74F2E338-9660-43B1-A792-75B98ACF1C4F}" srcOrd="3" destOrd="0" parTransId="{67039E82-1F0D-4C7F-8D59-65CB827A1814}" sibTransId="{BE9004CB-F53F-47F5-BBF2-B642F51B1D74}"/>
    <dgm:cxn modelId="{19606B66-B7F7-46EA-8989-851C88D96446}" type="presOf" srcId="{CE3DEF52-50E9-434A-901E-F27C18FFA5E3}" destId="{D750B4AC-4FD3-4793-BB82-38E0C671603A}" srcOrd="0" destOrd="1" presId="urn:microsoft.com/office/officeart/2005/8/layout/default"/>
    <dgm:cxn modelId="{89E65A4A-85B3-45A1-82E7-E694E0552E5D}" type="presOf" srcId="{B7406193-FB2D-44D4-85B0-05C30411CFF5}" destId="{0BED60ED-F87E-4675-9D8E-E04A5F230CB4}" srcOrd="0" destOrd="0" presId="urn:microsoft.com/office/officeart/2005/8/layout/default"/>
    <dgm:cxn modelId="{27D9E37A-D410-462E-9309-3308863045CE}" srcId="{F24444D2-54F3-4FEB-96AC-77F0DC2074AF}" destId="{CE3DEF52-50E9-434A-901E-F27C18FFA5E3}" srcOrd="0" destOrd="0" parTransId="{C43521EA-B59A-4514-BBB2-C2DB8ABD1653}" sibTransId="{9F0BC73B-1A10-4AF2-9FC6-0AF6782F0868}"/>
    <dgm:cxn modelId="{186F6B81-BE76-42B9-BF11-B4A0594880ED}" type="presOf" srcId="{56A9BFF9-40CB-4EE7-91B0-7D66AE417EBB}" destId="{FEEE8ECD-8046-4D05-B508-C4A8B6B1A10F}" srcOrd="0" destOrd="1" presId="urn:microsoft.com/office/officeart/2005/8/layout/default"/>
    <dgm:cxn modelId="{F0521786-1BA7-4D89-9B77-62B34513DF1A}" type="presOf" srcId="{DE0E6F3C-CF1F-4AF8-BFAC-FAD6754E4F95}" destId="{FEEE8ECD-8046-4D05-B508-C4A8B6B1A10F}" srcOrd="0" destOrd="2" presId="urn:microsoft.com/office/officeart/2005/8/layout/default"/>
    <dgm:cxn modelId="{8BC60B8B-B1E6-407D-A656-DAD634BC6565}" srcId="{70170CD0-9C74-4893-8EAC-EF3C808D9311}" destId="{1621D1B4-AE7A-493A-91F9-57E78F8331F2}" srcOrd="4" destOrd="0" parTransId="{193F7706-46DB-48B0-A687-0D4D2B2EF3BF}" sibTransId="{0897CAE5-EF99-41F3-949F-E557331A438C}"/>
    <dgm:cxn modelId="{401A9891-724F-4809-A618-96B22FDF4901}" srcId="{70170CD0-9C74-4893-8EAC-EF3C808D9311}" destId="{F24444D2-54F3-4FEB-96AC-77F0DC2074AF}" srcOrd="1" destOrd="0" parTransId="{929FD68E-E449-4DFA-A65D-716A0FEC1B27}" sibTransId="{23AC83DA-DF66-4912-B3F5-0755FDAA493A}"/>
    <dgm:cxn modelId="{1D229A92-0F7E-4A6B-9F00-AB25E3FC1597}" srcId="{70170CD0-9C74-4893-8EAC-EF3C808D9311}" destId="{FABC40EE-24B4-4605-BB9E-64F9245BE670}" srcOrd="0" destOrd="0" parTransId="{26660737-607A-4393-AF59-D77515763CAF}" sibTransId="{FEF4FD9A-94B8-4F0F-82C6-976AAF4835FD}"/>
    <dgm:cxn modelId="{83FAB1AB-67E6-40B9-9E32-DAB8AFAA8935}" type="presOf" srcId="{8237BDF9-FD54-4B96-B583-C7BA411CDE8C}" destId="{0BED60ED-F87E-4675-9D8E-E04A5F230CB4}" srcOrd="0" destOrd="1" presId="urn:microsoft.com/office/officeart/2005/8/layout/default"/>
    <dgm:cxn modelId="{27D5E9B2-BE36-4EC1-8347-D2BCF70E98F6}" type="presOf" srcId="{74F2E338-9660-43B1-A792-75B98ACF1C4F}" destId="{0C6D59A7-9227-476A-9759-E77E8809CB62}" srcOrd="0" destOrd="0" presId="urn:microsoft.com/office/officeart/2005/8/layout/default"/>
    <dgm:cxn modelId="{AFEF85CC-6229-471D-8E50-5F8F8B918C10}" srcId="{8F30D3A2-57B7-4884-94E7-03AFC7D3CE8F}" destId="{56A9BFF9-40CB-4EE7-91B0-7D66AE417EBB}" srcOrd="0" destOrd="0" parTransId="{3BF4AE7F-1815-47ED-8A0A-A1C190FF81CD}" sibTransId="{BAD1BCE1-D7BF-44CA-BAA3-BFADD013E6AA}"/>
    <dgm:cxn modelId="{516754D4-F7EC-4E27-9E96-089E3F9A45DB}" type="presOf" srcId="{FABC40EE-24B4-4605-BB9E-64F9245BE670}" destId="{7D798EA7-D3E8-4696-BAE1-EEDA7ACD4365}" srcOrd="0" destOrd="0" presId="urn:microsoft.com/office/officeart/2005/8/layout/default"/>
    <dgm:cxn modelId="{B24761D8-CF94-4F23-A9B3-DB6346E21843}" type="presOf" srcId="{1621D1B4-AE7A-493A-91F9-57E78F8331F2}" destId="{7BF65388-F6E1-48A2-B7A0-D6ABA2A292E8}" srcOrd="0" destOrd="0" presId="urn:microsoft.com/office/officeart/2005/8/layout/default"/>
    <dgm:cxn modelId="{CEDD87F1-7BF6-479C-A175-9FCBCD0383FC}" type="presOf" srcId="{AAAFC3FC-E34F-4090-8F06-5B65E93FA453}" destId="{0BED60ED-F87E-4675-9D8E-E04A5F230CB4}" srcOrd="0" destOrd="2" presId="urn:microsoft.com/office/officeart/2005/8/layout/default"/>
    <dgm:cxn modelId="{951BB6A9-8903-4568-986B-2B8CAC2BD805}" type="presParOf" srcId="{8C00780F-1278-4F22-BCE5-C5D32AF145C6}" destId="{7D798EA7-D3E8-4696-BAE1-EEDA7ACD4365}" srcOrd="0" destOrd="0" presId="urn:microsoft.com/office/officeart/2005/8/layout/default"/>
    <dgm:cxn modelId="{318BF774-636C-4006-B955-3C43B1DB6C27}" type="presParOf" srcId="{8C00780F-1278-4F22-BCE5-C5D32AF145C6}" destId="{CDE7FE5F-D148-4BD0-A619-B54791249853}" srcOrd="1" destOrd="0" presId="urn:microsoft.com/office/officeart/2005/8/layout/default"/>
    <dgm:cxn modelId="{DDDDDE5D-2668-42D8-9F48-0887C7DADE49}" type="presParOf" srcId="{8C00780F-1278-4F22-BCE5-C5D32AF145C6}" destId="{D750B4AC-4FD3-4793-BB82-38E0C671603A}" srcOrd="2" destOrd="0" presId="urn:microsoft.com/office/officeart/2005/8/layout/default"/>
    <dgm:cxn modelId="{B06498BE-024E-41FC-9E3F-6AA0792FF319}" type="presParOf" srcId="{8C00780F-1278-4F22-BCE5-C5D32AF145C6}" destId="{EBF42779-9C77-42FF-9878-8065BE50EA0B}" srcOrd="3" destOrd="0" presId="urn:microsoft.com/office/officeart/2005/8/layout/default"/>
    <dgm:cxn modelId="{0886A24F-6EA3-44D2-8380-C2D96A31A9C4}" type="presParOf" srcId="{8C00780F-1278-4F22-BCE5-C5D32AF145C6}" destId="{0BED60ED-F87E-4675-9D8E-E04A5F230CB4}" srcOrd="4" destOrd="0" presId="urn:microsoft.com/office/officeart/2005/8/layout/default"/>
    <dgm:cxn modelId="{0D0B6F5D-9433-4692-AB10-238A042F11E2}" type="presParOf" srcId="{8C00780F-1278-4F22-BCE5-C5D32AF145C6}" destId="{66DA4ABF-4F95-40A7-A6E3-FF2701D2D3FB}" srcOrd="5" destOrd="0" presId="urn:microsoft.com/office/officeart/2005/8/layout/default"/>
    <dgm:cxn modelId="{06446EBF-28DB-4396-B0AB-58D92716C579}" type="presParOf" srcId="{8C00780F-1278-4F22-BCE5-C5D32AF145C6}" destId="{0C6D59A7-9227-476A-9759-E77E8809CB62}" srcOrd="6" destOrd="0" presId="urn:microsoft.com/office/officeart/2005/8/layout/default"/>
    <dgm:cxn modelId="{7698349A-05C6-43F4-A48D-6AD991719961}" type="presParOf" srcId="{8C00780F-1278-4F22-BCE5-C5D32AF145C6}" destId="{F6BC7A1D-B1E6-444D-9D0B-82BCDDE0A945}" srcOrd="7" destOrd="0" presId="urn:microsoft.com/office/officeart/2005/8/layout/default"/>
    <dgm:cxn modelId="{A9B5D97C-B6DC-4F0D-A7E2-06084C8424B1}" type="presParOf" srcId="{8C00780F-1278-4F22-BCE5-C5D32AF145C6}" destId="{7BF65388-F6E1-48A2-B7A0-D6ABA2A292E8}" srcOrd="8" destOrd="0" presId="urn:microsoft.com/office/officeart/2005/8/layout/default"/>
    <dgm:cxn modelId="{1D3065D4-5CB9-4F1E-BB5C-1D6F76180772}" type="presParOf" srcId="{8C00780F-1278-4F22-BCE5-C5D32AF145C6}" destId="{890F3102-8C30-4589-96E6-6AF8F3B17C0B}" srcOrd="9" destOrd="0" presId="urn:microsoft.com/office/officeart/2005/8/layout/default"/>
    <dgm:cxn modelId="{67D20036-601C-4A68-BD96-2A9F36A8B0F1}" type="presParOf" srcId="{8C00780F-1278-4F22-BCE5-C5D32AF145C6}" destId="{FEEE8ECD-8046-4D05-B508-C4A8B6B1A10F}" srcOrd="1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9C95E61-E494-4EEE-BBA5-83ACB77ADC79}" type="doc">
      <dgm:prSet loTypeId="urn:microsoft.com/office/officeart/2005/8/layout/default" loCatId="list" qsTypeId="urn:microsoft.com/office/officeart/2005/8/quickstyle/3d3" qsCatId="3D" csTypeId="urn:microsoft.com/office/officeart/2005/8/colors/colorful2" csCatId="colorful" phldr="1"/>
      <dgm:spPr/>
      <dgm:t>
        <a:bodyPr/>
        <a:lstStyle/>
        <a:p>
          <a:endParaRPr lang="en-US"/>
        </a:p>
      </dgm:t>
    </dgm:pt>
    <dgm:pt modelId="{9427F8F9-8FF8-4E4C-9ED7-579AF2B54DE0}" type="pres">
      <dgm:prSet presAssocID="{59C95E61-E494-4EEE-BBA5-83ACB77ADC79}" presName="diagram" presStyleCnt="0">
        <dgm:presLayoutVars>
          <dgm:dir/>
          <dgm:resizeHandles val="exact"/>
        </dgm:presLayoutVars>
      </dgm:prSet>
      <dgm:spPr/>
    </dgm:pt>
  </dgm:ptLst>
  <dgm:cxnLst>
    <dgm:cxn modelId="{908D9B6D-179E-4F26-A02F-592FB5A43B5D}" type="presOf" srcId="{59C95E61-E494-4EEE-BBA5-83ACB77ADC79}" destId="{9427F8F9-8FF8-4E4C-9ED7-579AF2B54DE0}" srcOrd="0"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9C95E61-E494-4EEE-BBA5-83ACB77ADC79}" type="doc">
      <dgm:prSet loTypeId="urn:microsoft.com/office/officeart/2005/8/layout/default" loCatId="list" qsTypeId="urn:microsoft.com/office/officeart/2005/8/quickstyle/3d3" qsCatId="3D" csTypeId="urn:microsoft.com/office/officeart/2005/8/colors/colorful4" csCatId="colorful" phldr="1"/>
      <dgm:spPr/>
      <dgm:t>
        <a:bodyPr/>
        <a:lstStyle/>
        <a:p>
          <a:endParaRPr lang="en-US"/>
        </a:p>
      </dgm:t>
    </dgm:pt>
    <dgm:pt modelId="{C5635947-35F2-45C1-B04B-F33490ED9A4F}">
      <dgm:prSet phldrT="[Text]" custT="1"/>
      <dgm:spPr>
        <a:xfrm>
          <a:off x="2012156" y="2311"/>
          <a:ext cx="4103687" cy="2462212"/>
        </a:xfrm>
        <a:prstGeom prst="rect">
          <a:avLst/>
        </a:prstGeom>
        <a:solidFill>
          <a:srgbClr val="D45E16"/>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gm:spPr>
      <dgm:t>
        <a:bodyPr/>
        <a:lstStyle/>
        <a:p>
          <a:pPr>
            <a:buNone/>
          </a:pPr>
          <a:r>
            <a:rPr lang="en-US" sz="4200" dirty="0">
              <a:solidFill>
                <a:sysClr val="window" lastClr="FFFFFF"/>
              </a:solidFill>
              <a:latin typeface="Trebuchet MS" panose="020B0603020202020204"/>
              <a:ea typeface="+mn-ea"/>
              <a:cs typeface="+mn-cs"/>
            </a:rPr>
            <a:t>TOTAL</a:t>
          </a:r>
          <a:endParaRPr lang="bg-BG" sz="4200" dirty="0">
            <a:solidFill>
              <a:sysClr val="window" lastClr="FFFFFF"/>
            </a:solidFill>
            <a:latin typeface="Trebuchet MS" panose="020B0603020202020204"/>
            <a:ea typeface="+mn-ea"/>
            <a:cs typeface="+mn-cs"/>
          </a:endParaRPr>
        </a:p>
        <a:p>
          <a:pPr>
            <a:buNone/>
          </a:pPr>
          <a:r>
            <a:rPr lang="en-US" sz="4200" dirty="0">
              <a:solidFill>
                <a:sysClr val="window" lastClr="FFFFFF"/>
              </a:solidFill>
              <a:latin typeface="Trebuchet MS" panose="020B0603020202020204"/>
              <a:ea typeface="+mn-ea"/>
              <a:cs typeface="+mn-cs"/>
            </a:rPr>
            <a:t>52</a:t>
          </a:r>
          <a:r>
            <a:rPr lang="bg-BG" sz="2400" dirty="0">
              <a:solidFill>
                <a:sysClr val="window" lastClr="FFFFFF"/>
              </a:solidFill>
              <a:latin typeface="Trebuchet MS" panose="020B0603020202020204"/>
              <a:ea typeface="+mn-ea"/>
              <a:cs typeface="+mn-cs"/>
            </a:rPr>
            <a:t> </a:t>
          </a:r>
          <a:r>
            <a:rPr lang="en-US" sz="4200" dirty="0">
              <a:solidFill>
                <a:sysClr val="window" lastClr="FFFFFF"/>
              </a:solidFill>
              <a:latin typeface="Trebuchet MS" panose="020B0603020202020204"/>
              <a:ea typeface="+mn-ea"/>
              <a:cs typeface="+mn-cs"/>
            </a:rPr>
            <a:t>626</a:t>
          </a:r>
          <a:endParaRPr lang="bg-BG" sz="4200" dirty="0">
            <a:solidFill>
              <a:sysClr val="window" lastClr="FFFFFF"/>
            </a:solidFill>
            <a:latin typeface="Trebuchet MS" panose="020B0603020202020204"/>
            <a:ea typeface="+mn-ea"/>
            <a:cs typeface="+mn-cs"/>
          </a:endParaRPr>
        </a:p>
        <a:p>
          <a:pPr>
            <a:buNone/>
          </a:pPr>
          <a:r>
            <a:rPr lang="en-US" sz="3600" dirty="0">
              <a:solidFill>
                <a:sysClr val="window" lastClr="FFFFFF"/>
              </a:solidFill>
              <a:latin typeface="Trebuchet MS" panose="020B0603020202020204"/>
              <a:ea typeface="+mn-ea"/>
              <a:cs typeface="+mn-cs"/>
            </a:rPr>
            <a:t>young people</a:t>
          </a:r>
        </a:p>
      </dgm:t>
    </dgm:pt>
    <dgm:pt modelId="{254FCBE6-D191-4993-B73C-128051D6F0EE}" type="parTrans" cxnId="{19DF6A87-7451-4018-8E09-F58E2AB362C2}">
      <dgm:prSet/>
      <dgm:spPr/>
      <dgm:t>
        <a:bodyPr/>
        <a:lstStyle/>
        <a:p>
          <a:endParaRPr lang="en-US"/>
        </a:p>
      </dgm:t>
    </dgm:pt>
    <dgm:pt modelId="{223BA533-FEE2-4CB1-B5F7-295E8DC0388E}" type="sibTrans" cxnId="{19DF6A87-7451-4018-8E09-F58E2AB362C2}">
      <dgm:prSet/>
      <dgm:spPr/>
      <dgm:t>
        <a:bodyPr/>
        <a:lstStyle/>
        <a:p>
          <a:endParaRPr lang="en-US"/>
        </a:p>
      </dgm:t>
    </dgm:pt>
    <dgm:pt modelId="{9427F8F9-8FF8-4E4C-9ED7-579AF2B54DE0}" type="pres">
      <dgm:prSet presAssocID="{59C95E61-E494-4EEE-BBA5-83ACB77ADC79}" presName="diagram" presStyleCnt="0">
        <dgm:presLayoutVars>
          <dgm:dir/>
          <dgm:resizeHandles val="exact"/>
        </dgm:presLayoutVars>
      </dgm:prSet>
      <dgm:spPr/>
    </dgm:pt>
    <dgm:pt modelId="{4002B4DD-F53F-4350-AFB8-D9DE3A5A1CB7}" type="pres">
      <dgm:prSet presAssocID="{C5635947-35F2-45C1-B04B-F33490ED9A4F}" presName="node" presStyleLbl="node1" presStyleIdx="0" presStyleCnt="1">
        <dgm:presLayoutVars>
          <dgm:bulletEnabled val="1"/>
        </dgm:presLayoutVars>
      </dgm:prSet>
      <dgm:spPr/>
    </dgm:pt>
  </dgm:ptLst>
  <dgm:cxnLst>
    <dgm:cxn modelId="{908D9B6D-179E-4F26-A02F-592FB5A43B5D}" type="presOf" srcId="{59C95E61-E494-4EEE-BBA5-83ACB77ADC79}" destId="{9427F8F9-8FF8-4E4C-9ED7-579AF2B54DE0}" srcOrd="0" destOrd="0" presId="urn:microsoft.com/office/officeart/2005/8/layout/default"/>
    <dgm:cxn modelId="{19DF6A87-7451-4018-8E09-F58E2AB362C2}" srcId="{59C95E61-E494-4EEE-BBA5-83ACB77ADC79}" destId="{C5635947-35F2-45C1-B04B-F33490ED9A4F}" srcOrd="0" destOrd="0" parTransId="{254FCBE6-D191-4993-B73C-128051D6F0EE}" sibTransId="{223BA533-FEE2-4CB1-B5F7-295E8DC0388E}"/>
    <dgm:cxn modelId="{59635AA8-C041-4B8C-9575-5D4975F8B546}" type="presOf" srcId="{C5635947-35F2-45C1-B04B-F33490ED9A4F}" destId="{4002B4DD-F53F-4350-AFB8-D9DE3A5A1CB7}" srcOrd="0" destOrd="0" presId="urn:microsoft.com/office/officeart/2005/8/layout/default"/>
    <dgm:cxn modelId="{E9E6DC20-7228-45BE-9335-A6323B4F77CD}" type="presParOf" srcId="{9427F8F9-8FF8-4E4C-9ED7-579AF2B54DE0}" destId="{4002B4DD-F53F-4350-AFB8-D9DE3A5A1CB7}" srcOrd="0" destOrd="0" presId="urn:microsoft.com/office/officeart/2005/8/layout/defaul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5C1C41E-A26A-442F-A1D0-CD9A172FDA82}" type="doc">
      <dgm:prSet loTypeId="urn:microsoft.com/office/officeart/2011/layout/CircleProcess" loCatId="process" qsTypeId="urn:microsoft.com/office/officeart/2005/8/quickstyle/simple5" qsCatId="simple" csTypeId="urn:microsoft.com/office/officeart/2005/8/colors/colorful3" csCatId="colorful" phldr="1"/>
      <dgm:spPr/>
      <dgm:t>
        <a:bodyPr/>
        <a:lstStyle/>
        <a:p>
          <a:endParaRPr lang="en-US"/>
        </a:p>
      </dgm:t>
    </dgm:pt>
    <dgm:pt modelId="{7D00D048-1C29-43C9-BE69-4A024217A715}">
      <dgm:prSet phldrT="[Text]"/>
      <dgm:spPr/>
      <dgm:t>
        <a:bodyPr/>
        <a:lstStyle/>
        <a:p>
          <a:r>
            <a:rPr lang="en-US" b="1" i="1" dirty="0">
              <a:latin typeface="Calibri" panose="020F0502020204030204" pitchFamily="34" charset="0"/>
              <a:cs typeface="Times New Roman" panose="02020603050405020304" pitchFamily="18" charset="0"/>
            </a:rPr>
            <a:t>Fully tailored to the specificities of each eligible target group</a:t>
          </a:r>
          <a:endParaRPr lang="bg-BG" b="1" i="1" dirty="0">
            <a:latin typeface="Calibri" panose="020F0502020204030204" pitchFamily="34" charset="0"/>
            <a:cs typeface="Times New Roman" panose="02020603050405020304" pitchFamily="18" charset="0"/>
          </a:endParaRPr>
        </a:p>
        <a:p>
          <a:endParaRPr lang="en-US" dirty="0"/>
        </a:p>
      </dgm:t>
    </dgm:pt>
    <dgm:pt modelId="{B71363B5-BE1B-4D8E-8CC5-0A36F571B635}" type="parTrans" cxnId="{AA186822-B64C-493E-B3F4-B81D2A30A337}">
      <dgm:prSet/>
      <dgm:spPr/>
      <dgm:t>
        <a:bodyPr/>
        <a:lstStyle/>
        <a:p>
          <a:endParaRPr lang="en-US"/>
        </a:p>
      </dgm:t>
    </dgm:pt>
    <dgm:pt modelId="{FCACCCA8-1F25-4C15-B755-21C281CAD8B4}" type="sibTrans" cxnId="{AA186822-B64C-493E-B3F4-B81D2A30A337}">
      <dgm:prSet/>
      <dgm:spPr/>
      <dgm:t>
        <a:bodyPr/>
        <a:lstStyle/>
        <a:p>
          <a:endParaRPr lang="en-US"/>
        </a:p>
      </dgm:t>
    </dgm:pt>
    <dgm:pt modelId="{9B0EA69D-E05F-4C31-B8DB-8F88C70C8550}">
      <dgm:prSet phldrT="[Text]"/>
      <dgm:spPr/>
      <dgm:t>
        <a:bodyPr/>
        <a:lstStyle/>
        <a:p>
          <a:r>
            <a:rPr lang="en-US" b="1" i="1" dirty="0">
              <a:latin typeface="Calibri" panose="020F0502020204030204" pitchFamily="34" charset="0"/>
              <a:cs typeface="Times New Roman" panose="02020603050405020304" pitchFamily="18" charset="0"/>
            </a:rPr>
            <a:t>They directly contribute to the implementation of the Youth Guarantee in Bulgaria</a:t>
          </a:r>
          <a:endParaRPr lang="en-US" dirty="0"/>
        </a:p>
      </dgm:t>
    </dgm:pt>
    <dgm:pt modelId="{3B4A5516-666D-41C1-9BE1-27643BA2D99E}" type="parTrans" cxnId="{8B0BFECA-B068-45F9-9A30-8CA5E9CDF36C}">
      <dgm:prSet/>
      <dgm:spPr/>
      <dgm:t>
        <a:bodyPr/>
        <a:lstStyle/>
        <a:p>
          <a:endParaRPr lang="en-US"/>
        </a:p>
      </dgm:t>
    </dgm:pt>
    <dgm:pt modelId="{9CC30C5F-345C-4E1E-B715-8A7E4FFC9B6C}" type="sibTrans" cxnId="{8B0BFECA-B068-45F9-9A30-8CA5E9CDF36C}">
      <dgm:prSet/>
      <dgm:spPr/>
      <dgm:t>
        <a:bodyPr/>
        <a:lstStyle/>
        <a:p>
          <a:endParaRPr lang="en-US"/>
        </a:p>
      </dgm:t>
    </dgm:pt>
    <dgm:pt modelId="{B3AC6118-9B59-4A3A-8A79-875B9543AA7A}">
      <dgm:prSet phldrT="[Text]"/>
      <dgm:spPr/>
      <dgm:t>
        <a:bodyPr/>
        <a:lstStyle/>
        <a:p>
          <a:r>
            <a:rPr lang="en-US" b="1" i="1" dirty="0">
              <a:latin typeface="Calibri" panose="020F0502020204030204" pitchFamily="34" charset="0"/>
              <a:cs typeface="Times New Roman" panose="02020603050405020304" pitchFamily="18" charset="0"/>
            </a:rPr>
            <a:t>They cover the key needs of the target groups</a:t>
          </a:r>
          <a:endParaRPr lang="en-US" dirty="0"/>
        </a:p>
      </dgm:t>
    </dgm:pt>
    <dgm:pt modelId="{772044D0-E27F-42E3-A584-E1AC9A313132}" type="parTrans" cxnId="{CCFB80EF-4AC5-4557-8FE3-D1C31F5B4935}">
      <dgm:prSet/>
      <dgm:spPr/>
      <dgm:t>
        <a:bodyPr/>
        <a:lstStyle/>
        <a:p>
          <a:endParaRPr lang="en-US"/>
        </a:p>
      </dgm:t>
    </dgm:pt>
    <dgm:pt modelId="{FFE350C2-8DB2-4041-929F-0298BECE996A}" type="sibTrans" cxnId="{CCFB80EF-4AC5-4557-8FE3-D1C31F5B4935}">
      <dgm:prSet/>
      <dgm:spPr/>
      <dgm:t>
        <a:bodyPr/>
        <a:lstStyle/>
        <a:p>
          <a:endParaRPr lang="en-US"/>
        </a:p>
      </dgm:t>
    </dgm:pt>
    <dgm:pt modelId="{310C8BCC-FE4D-46EF-818F-CDFCCF53DBD8}">
      <dgm:prSet custT="1"/>
      <dgm:spPr/>
      <dgm:t>
        <a:bodyPr/>
        <a:lstStyle/>
        <a:p>
          <a:r>
            <a:rPr lang="en-GB" sz="1400" b="0" i="1"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Reducing youth unemployment</a:t>
          </a:r>
          <a:endParaRPr lang="en-US" sz="1400" b="0" i="1"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dgm:t>
    </dgm:pt>
    <dgm:pt modelId="{F352A45F-B239-4817-8947-0E52BB86C51D}" type="parTrans" cxnId="{2AED7DB7-C2C2-44CA-8415-3C9F4B9BD074}">
      <dgm:prSet/>
      <dgm:spPr/>
      <dgm:t>
        <a:bodyPr/>
        <a:lstStyle/>
        <a:p>
          <a:endParaRPr lang="en-US"/>
        </a:p>
      </dgm:t>
    </dgm:pt>
    <dgm:pt modelId="{43E00ADF-130A-4E2E-836D-15E1C247417C}" type="sibTrans" cxnId="{2AED7DB7-C2C2-44CA-8415-3C9F4B9BD074}">
      <dgm:prSet/>
      <dgm:spPr/>
      <dgm:t>
        <a:bodyPr/>
        <a:lstStyle/>
        <a:p>
          <a:endParaRPr lang="en-US"/>
        </a:p>
      </dgm:t>
    </dgm:pt>
    <dgm:pt modelId="{A9161EB9-0FE6-4462-AF67-C2356E14C79F}">
      <dgm:prSet custT="1"/>
      <dgm:spPr/>
      <dgm:t>
        <a:bodyPr/>
        <a:lstStyle/>
        <a:p>
          <a:r>
            <a:rPr lang="en-US" sz="1400" b="0" i="1"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Decrease in the relative share of NEETs</a:t>
          </a:r>
          <a:endParaRPr lang="en-US" sz="1400" b="0" i="1"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dgm:t>
    </dgm:pt>
    <dgm:pt modelId="{351B8F17-B9B3-450B-8116-33897A275290}" type="parTrans" cxnId="{7365D156-F563-460F-ABA3-607C75691B8D}">
      <dgm:prSet/>
      <dgm:spPr/>
      <dgm:t>
        <a:bodyPr/>
        <a:lstStyle/>
        <a:p>
          <a:endParaRPr lang="en-US"/>
        </a:p>
      </dgm:t>
    </dgm:pt>
    <dgm:pt modelId="{9CE6FC08-EFCD-423B-89A3-43DB1FF1E6D6}" type="sibTrans" cxnId="{7365D156-F563-460F-ABA3-607C75691B8D}">
      <dgm:prSet/>
      <dgm:spPr/>
      <dgm:t>
        <a:bodyPr/>
        <a:lstStyle/>
        <a:p>
          <a:endParaRPr lang="en-US"/>
        </a:p>
      </dgm:t>
    </dgm:pt>
    <dgm:pt modelId="{D5EE868F-5FC9-4E6A-9DDE-1B320D064C23}">
      <dgm:prSet custT="1"/>
      <dgm:spPr/>
      <dgm:t>
        <a:bodyPr/>
        <a:lstStyle/>
        <a:p>
          <a:r>
            <a:rPr lang="en-US" sz="1400" b="0" i="1"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Increasing the share of registered unemployed young people (15-24) who are enrolled in training or employment</a:t>
          </a:r>
          <a:endParaRPr lang="en-US" sz="1400" b="0" i="1"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dgm:t>
    </dgm:pt>
    <dgm:pt modelId="{AB2BC46E-420D-40FE-833E-2D54ADCEFB82}" type="parTrans" cxnId="{AE871C29-63D8-46BE-B1A4-04B511C0D1CD}">
      <dgm:prSet/>
      <dgm:spPr/>
      <dgm:t>
        <a:bodyPr/>
        <a:lstStyle/>
        <a:p>
          <a:endParaRPr lang="en-US"/>
        </a:p>
      </dgm:t>
    </dgm:pt>
    <dgm:pt modelId="{516107FC-3F14-4072-B8E1-F220BA571795}" type="sibTrans" cxnId="{AE871C29-63D8-46BE-B1A4-04B511C0D1CD}">
      <dgm:prSet/>
      <dgm:spPr/>
      <dgm:t>
        <a:bodyPr/>
        <a:lstStyle/>
        <a:p>
          <a:endParaRPr lang="en-US"/>
        </a:p>
      </dgm:t>
    </dgm:pt>
    <dgm:pt modelId="{5127C175-F993-4D6F-96D0-67F37C7D2682}" type="pres">
      <dgm:prSet presAssocID="{35C1C41E-A26A-442F-A1D0-CD9A172FDA82}" presName="Name0" presStyleCnt="0">
        <dgm:presLayoutVars>
          <dgm:chMax val="11"/>
          <dgm:chPref val="11"/>
          <dgm:dir/>
          <dgm:resizeHandles/>
        </dgm:presLayoutVars>
      </dgm:prSet>
      <dgm:spPr/>
    </dgm:pt>
    <dgm:pt modelId="{D69E397E-06BB-44C7-B1BD-C8686BE242FA}" type="pres">
      <dgm:prSet presAssocID="{9B0EA69D-E05F-4C31-B8DB-8F88C70C8550}" presName="Accent3" presStyleCnt="0"/>
      <dgm:spPr/>
    </dgm:pt>
    <dgm:pt modelId="{49750A57-505A-47C6-9011-2BFA366253E9}" type="pres">
      <dgm:prSet presAssocID="{9B0EA69D-E05F-4C31-B8DB-8F88C70C8550}" presName="Accent" presStyleLbl="node1" presStyleIdx="0" presStyleCnt="3"/>
      <dgm:spPr/>
    </dgm:pt>
    <dgm:pt modelId="{F04FFF07-B0CE-4D56-BD85-B9FF69BC4148}" type="pres">
      <dgm:prSet presAssocID="{9B0EA69D-E05F-4C31-B8DB-8F88C70C8550}" presName="ParentBackground3" presStyleCnt="0"/>
      <dgm:spPr/>
    </dgm:pt>
    <dgm:pt modelId="{701C7172-AB43-4C93-9987-BFD0C7E5B31F}" type="pres">
      <dgm:prSet presAssocID="{9B0EA69D-E05F-4C31-B8DB-8F88C70C8550}" presName="ParentBackground" presStyleLbl="fgAcc1" presStyleIdx="0" presStyleCnt="3"/>
      <dgm:spPr/>
    </dgm:pt>
    <dgm:pt modelId="{9CC2992F-E095-4669-BE28-35572C178D50}" type="pres">
      <dgm:prSet presAssocID="{9B0EA69D-E05F-4C31-B8DB-8F88C70C8550}" presName="Child3" presStyleLbl="revTx" presStyleIdx="0" presStyleCnt="1" custLinFactNeighborX="12877" custLinFactNeighborY="-1463">
        <dgm:presLayoutVars>
          <dgm:chMax val="0"/>
          <dgm:chPref val="0"/>
          <dgm:bulletEnabled val="1"/>
        </dgm:presLayoutVars>
      </dgm:prSet>
      <dgm:spPr/>
    </dgm:pt>
    <dgm:pt modelId="{0BC5D34E-D9DD-4CF2-BA0C-ECF38C8BA013}" type="pres">
      <dgm:prSet presAssocID="{9B0EA69D-E05F-4C31-B8DB-8F88C70C8550}" presName="Parent3" presStyleLbl="revTx" presStyleIdx="0" presStyleCnt="1">
        <dgm:presLayoutVars>
          <dgm:chMax val="1"/>
          <dgm:chPref val="1"/>
          <dgm:bulletEnabled val="1"/>
        </dgm:presLayoutVars>
      </dgm:prSet>
      <dgm:spPr/>
    </dgm:pt>
    <dgm:pt modelId="{365FC820-ACC0-4FD2-B0B4-D9FA50D02A5B}" type="pres">
      <dgm:prSet presAssocID="{B3AC6118-9B59-4A3A-8A79-875B9543AA7A}" presName="Accent2" presStyleCnt="0"/>
      <dgm:spPr/>
    </dgm:pt>
    <dgm:pt modelId="{08A3B415-4B96-4AEA-A8A2-EE395FEC1238}" type="pres">
      <dgm:prSet presAssocID="{B3AC6118-9B59-4A3A-8A79-875B9543AA7A}" presName="Accent" presStyleLbl="node1" presStyleIdx="1" presStyleCnt="3"/>
      <dgm:spPr/>
    </dgm:pt>
    <dgm:pt modelId="{8C78B344-16C6-4213-8A88-FEB70185A829}" type="pres">
      <dgm:prSet presAssocID="{B3AC6118-9B59-4A3A-8A79-875B9543AA7A}" presName="ParentBackground2" presStyleCnt="0"/>
      <dgm:spPr/>
    </dgm:pt>
    <dgm:pt modelId="{F721C156-26A9-4AC3-A8DE-7CCC35AF2995}" type="pres">
      <dgm:prSet presAssocID="{B3AC6118-9B59-4A3A-8A79-875B9543AA7A}" presName="ParentBackground" presStyleLbl="fgAcc1" presStyleIdx="1" presStyleCnt="3"/>
      <dgm:spPr/>
    </dgm:pt>
    <dgm:pt modelId="{DD62824C-A62F-4308-9AF3-EEA3DB9D8E2B}" type="pres">
      <dgm:prSet presAssocID="{B3AC6118-9B59-4A3A-8A79-875B9543AA7A}" presName="Parent2" presStyleLbl="revTx" presStyleIdx="0" presStyleCnt="1">
        <dgm:presLayoutVars>
          <dgm:chMax val="1"/>
          <dgm:chPref val="1"/>
          <dgm:bulletEnabled val="1"/>
        </dgm:presLayoutVars>
      </dgm:prSet>
      <dgm:spPr/>
    </dgm:pt>
    <dgm:pt modelId="{22E7699E-33B4-4640-99C3-4D37DF8309A0}" type="pres">
      <dgm:prSet presAssocID="{7D00D048-1C29-43C9-BE69-4A024217A715}" presName="Accent1" presStyleCnt="0"/>
      <dgm:spPr/>
    </dgm:pt>
    <dgm:pt modelId="{2A727466-B4FA-45AB-9884-A0B4C49F9A15}" type="pres">
      <dgm:prSet presAssocID="{7D00D048-1C29-43C9-BE69-4A024217A715}" presName="Accent" presStyleLbl="node1" presStyleIdx="2" presStyleCnt="3"/>
      <dgm:spPr/>
    </dgm:pt>
    <dgm:pt modelId="{67248122-C70D-49D2-B2E9-A6B6718A7F43}" type="pres">
      <dgm:prSet presAssocID="{7D00D048-1C29-43C9-BE69-4A024217A715}" presName="ParentBackground1" presStyleCnt="0"/>
      <dgm:spPr/>
    </dgm:pt>
    <dgm:pt modelId="{50FF8276-01DA-4848-80E1-3C0778E0B8F1}" type="pres">
      <dgm:prSet presAssocID="{7D00D048-1C29-43C9-BE69-4A024217A715}" presName="ParentBackground" presStyleLbl="fgAcc1" presStyleIdx="2" presStyleCnt="3"/>
      <dgm:spPr/>
    </dgm:pt>
    <dgm:pt modelId="{3D9FD9B7-B5C8-4291-BD59-D7232F5BFC72}" type="pres">
      <dgm:prSet presAssocID="{7D00D048-1C29-43C9-BE69-4A024217A715}" presName="Parent1" presStyleLbl="revTx" presStyleIdx="0" presStyleCnt="1">
        <dgm:presLayoutVars>
          <dgm:chMax val="1"/>
          <dgm:chPref val="1"/>
          <dgm:bulletEnabled val="1"/>
        </dgm:presLayoutVars>
      </dgm:prSet>
      <dgm:spPr/>
    </dgm:pt>
  </dgm:ptLst>
  <dgm:cxnLst>
    <dgm:cxn modelId="{AA186822-B64C-493E-B3F4-B81D2A30A337}" srcId="{35C1C41E-A26A-442F-A1D0-CD9A172FDA82}" destId="{7D00D048-1C29-43C9-BE69-4A024217A715}" srcOrd="0" destOrd="0" parTransId="{B71363B5-BE1B-4D8E-8CC5-0A36F571B635}" sibTransId="{FCACCCA8-1F25-4C15-B755-21C281CAD8B4}"/>
    <dgm:cxn modelId="{C1492824-5AD6-4F21-BCD9-E2E1195DDC31}" type="presOf" srcId="{A9161EB9-0FE6-4462-AF67-C2356E14C79F}" destId="{9CC2992F-E095-4669-BE28-35572C178D50}" srcOrd="0" destOrd="1" presId="urn:microsoft.com/office/officeart/2011/layout/CircleProcess"/>
    <dgm:cxn modelId="{AE871C29-63D8-46BE-B1A4-04B511C0D1CD}" srcId="{9B0EA69D-E05F-4C31-B8DB-8F88C70C8550}" destId="{D5EE868F-5FC9-4E6A-9DDE-1B320D064C23}" srcOrd="2" destOrd="0" parTransId="{AB2BC46E-420D-40FE-833E-2D54ADCEFB82}" sibTransId="{516107FC-3F14-4072-B8E1-F220BA571795}"/>
    <dgm:cxn modelId="{9A544B43-F59F-4B8C-9477-F5712423AD49}" type="presOf" srcId="{310C8BCC-FE4D-46EF-818F-CDFCCF53DBD8}" destId="{9CC2992F-E095-4669-BE28-35572C178D50}" srcOrd="0" destOrd="0" presId="urn:microsoft.com/office/officeart/2011/layout/CircleProcess"/>
    <dgm:cxn modelId="{1C75A045-AC2D-4153-8BEC-EA83BCB7D4A5}" type="presOf" srcId="{9B0EA69D-E05F-4C31-B8DB-8F88C70C8550}" destId="{0BC5D34E-D9DD-4CF2-BA0C-ECF38C8BA013}" srcOrd="1" destOrd="0" presId="urn:microsoft.com/office/officeart/2011/layout/CircleProcess"/>
    <dgm:cxn modelId="{85543F54-1F5F-4ED5-91DB-763A0FFA817D}" type="presOf" srcId="{D5EE868F-5FC9-4E6A-9DDE-1B320D064C23}" destId="{9CC2992F-E095-4669-BE28-35572C178D50}" srcOrd="0" destOrd="2" presId="urn:microsoft.com/office/officeart/2011/layout/CircleProcess"/>
    <dgm:cxn modelId="{7365D156-F563-460F-ABA3-607C75691B8D}" srcId="{9B0EA69D-E05F-4C31-B8DB-8F88C70C8550}" destId="{A9161EB9-0FE6-4462-AF67-C2356E14C79F}" srcOrd="1" destOrd="0" parTransId="{351B8F17-B9B3-450B-8116-33897A275290}" sibTransId="{9CE6FC08-EFCD-423B-89A3-43DB1FF1E6D6}"/>
    <dgm:cxn modelId="{39A02A79-BD78-48E6-A9F7-E4BB271C10C6}" type="presOf" srcId="{35C1C41E-A26A-442F-A1D0-CD9A172FDA82}" destId="{5127C175-F993-4D6F-96D0-67F37C7D2682}" srcOrd="0" destOrd="0" presId="urn:microsoft.com/office/officeart/2011/layout/CircleProcess"/>
    <dgm:cxn modelId="{E85EAC7E-AD85-45CC-9052-B1B74758DE9D}" type="presOf" srcId="{7D00D048-1C29-43C9-BE69-4A024217A715}" destId="{3D9FD9B7-B5C8-4291-BD59-D7232F5BFC72}" srcOrd="1" destOrd="0" presId="urn:microsoft.com/office/officeart/2011/layout/CircleProcess"/>
    <dgm:cxn modelId="{AC4F2F87-851B-4775-98B7-B2E6407B178A}" type="presOf" srcId="{B3AC6118-9B59-4A3A-8A79-875B9543AA7A}" destId="{F721C156-26A9-4AC3-A8DE-7CCC35AF2995}" srcOrd="0" destOrd="0" presId="urn:microsoft.com/office/officeart/2011/layout/CircleProcess"/>
    <dgm:cxn modelId="{56A12CA5-A42E-4F7F-84D9-FFDCBD19EC4F}" type="presOf" srcId="{9B0EA69D-E05F-4C31-B8DB-8F88C70C8550}" destId="{701C7172-AB43-4C93-9987-BFD0C7E5B31F}" srcOrd="0" destOrd="0" presId="urn:microsoft.com/office/officeart/2011/layout/CircleProcess"/>
    <dgm:cxn modelId="{B88E26A9-164B-4E3F-82D5-A9420EF962DF}" type="presOf" srcId="{B3AC6118-9B59-4A3A-8A79-875B9543AA7A}" destId="{DD62824C-A62F-4308-9AF3-EEA3DB9D8E2B}" srcOrd="1" destOrd="0" presId="urn:microsoft.com/office/officeart/2011/layout/CircleProcess"/>
    <dgm:cxn modelId="{2AED7DB7-C2C2-44CA-8415-3C9F4B9BD074}" srcId="{9B0EA69D-E05F-4C31-B8DB-8F88C70C8550}" destId="{310C8BCC-FE4D-46EF-818F-CDFCCF53DBD8}" srcOrd="0" destOrd="0" parTransId="{F352A45F-B239-4817-8947-0E52BB86C51D}" sibTransId="{43E00ADF-130A-4E2E-836D-15E1C247417C}"/>
    <dgm:cxn modelId="{469AC7BF-C023-4ED5-AA7F-2C5A762496E8}" type="presOf" srcId="{7D00D048-1C29-43C9-BE69-4A024217A715}" destId="{50FF8276-01DA-4848-80E1-3C0778E0B8F1}" srcOrd="0" destOrd="0" presId="urn:microsoft.com/office/officeart/2011/layout/CircleProcess"/>
    <dgm:cxn modelId="{8B0BFECA-B068-45F9-9A30-8CA5E9CDF36C}" srcId="{35C1C41E-A26A-442F-A1D0-CD9A172FDA82}" destId="{9B0EA69D-E05F-4C31-B8DB-8F88C70C8550}" srcOrd="2" destOrd="0" parTransId="{3B4A5516-666D-41C1-9BE1-27643BA2D99E}" sibTransId="{9CC30C5F-345C-4E1E-B715-8A7E4FFC9B6C}"/>
    <dgm:cxn modelId="{CCFB80EF-4AC5-4557-8FE3-D1C31F5B4935}" srcId="{35C1C41E-A26A-442F-A1D0-CD9A172FDA82}" destId="{B3AC6118-9B59-4A3A-8A79-875B9543AA7A}" srcOrd="1" destOrd="0" parTransId="{772044D0-E27F-42E3-A584-E1AC9A313132}" sibTransId="{FFE350C2-8DB2-4041-929F-0298BECE996A}"/>
    <dgm:cxn modelId="{B43E3272-559E-4FF6-9E9F-C30C78186860}" type="presParOf" srcId="{5127C175-F993-4D6F-96D0-67F37C7D2682}" destId="{D69E397E-06BB-44C7-B1BD-C8686BE242FA}" srcOrd="0" destOrd="0" presId="urn:microsoft.com/office/officeart/2011/layout/CircleProcess"/>
    <dgm:cxn modelId="{6587038F-16BD-46A4-9B3F-39CD3AE24A07}" type="presParOf" srcId="{D69E397E-06BB-44C7-B1BD-C8686BE242FA}" destId="{49750A57-505A-47C6-9011-2BFA366253E9}" srcOrd="0" destOrd="0" presId="urn:microsoft.com/office/officeart/2011/layout/CircleProcess"/>
    <dgm:cxn modelId="{94D6E3AB-56B8-4126-BD2B-CD83554F423E}" type="presParOf" srcId="{5127C175-F993-4D6F-96D0-67F37C7D2682}" destId="{F04FFF07-B0CE-4D56-BD85-B9FF69BC4148}" srcOrd="1" destOrd="0" presId="urn:microsoft.com/office/officeart/2011/layout/CircleProcess"/>
    <dgm:cxn modelId="{D252B60F-2644-4448-BF94-802753604343}" type="presParOf" srcId="{F04FFF07-B0CE-4D56-BD85-B9FF69BC4148}" destId="{701C7172-AB43-4C93-9987-BFD0C7E5B31F}" srcOrd="0" destOrd="0" presId="urn:microsoft.com/office/officeart/2011/layout/CircleProcess"/>
    <dgm:cxn modelId="{0A97E9B4-FB9F-4B64-87AB-99DC39D86A6F}" type="presParOf" srcId="{5127C175-F993-4D6F-96D0-67F37C7D2682}" destId="{9CC2992F-E095-4669-BE28-35572C178D50}" srcOrd="2" destOrd="0" presId="urn:microsoft.com/office/officeart/2011/layout/CircleProcess"/>
    <dgm:cxn modelId="{F0C3FFF6-8FC5-404A-ABB9-4051B70E0FC6}" type="presParOf" srcId="{5127C175-F993-4D6F-96D0-67F37C7D2682}" destId="{0BC5D34E-D9DD-4CF2-BA0C-ECF38C8BA013}" srcOrd="3" destOrd="0" presId="urn:microsoft.com/office/officeart/2011/layout/CircleProcess"/>
    <dgm:cxn modelId="{5B82497B-76B8-49D3-BCB6-61E9A6EE3F6C}" type="presParOf" srcId="{5127C175-F993-4D6F-96D0-67F37C7D2682}" destId="{365FC820-ACC0-4FD2-B0B4-D9FA50D02A5B}" srcOrd="4" destOrd="0" presId="urn:microsoft.com/office/officeart/2011/layout/CircleProcess"/>
    <dgm:cxn modelId="{091B0154-9F79-4946-8167-B9C7BA45EB20}" type="presParOf" srcId="{365FC820-ACC0-4FD2-B0B4-D9FA50D02A5B}" destId="{08A3B415-4B96-4AEA-A8A2-EE395FEC1238}" srcOrd="0" destOrd="0" presId="urn:microsoft.com/office/officeart/2011/layout/CircleProcess"/>
    <dgm:cxn modelId="{780979D6-BC8F-4C2F-A565-50E6ED9D610A}" type="presParOf" srcId="{5127C175-F993-4D6F-96D0-67F37C7D2682}" destId="{8C78B344-16C6-4213-8A88-FEB70185A829}" srcOrd="5" destOrd="0" presId="urn:microsoft.com/office/officeart/2011/layout/CircleProcess"/>
    <dgm:cxn modelId="{D880E556-38CA-4958-8EA6-5B5C41CB89A8}" type="presParOf" srcId="{8C78B344-16C6-4213-8A88-FEB70185A829}" destId="{F721C156-26A9-4AC3-A8DE-7CCC35AF2995}" srcOrd="0" destOrd="0" presId="urn:microsoft.com/office/officeart/2011/layout/CircleProcess"/>
    <dgm:cxn modelId="{D8B00AFB-F356-47B4-B7A1-68879C085702}" type="presParOf" srcId="{5127C175-F993-4D6F-96D0-67F37C7D2682}" destId="{DD62824C-A62F-4308-9AF3-EEA3DB9D8E2B}" srcOrd="6" destOrd="0" presId="urn:microsoft.com/office/officeart/2011/layout/CircleProcess"/>
    <dgm:cxn modelId="{4333F92E-DC84-4BFE-9D2C-10FB3F79C0D3}" type="presParOf" srcId="{5127C175-F993-4D6F-96D0-67F37C7D2682}" destId="{22E7699E-33B4-4640-99C3-4D37DF8309A0}" srcOrd="7" destOrd="0" presId="urn:microsoft.com/office/officeart/2011/layout/CircleProcess"/>
    <dgm:cxn modelId="{34D02BD6-53D6-4B46-B653-C2CF2E113277}" type="presParOf" srcId="{22E7699E-33B4-4640-99C3-4D37DF8309A0}" destId="{2A727466-B4FA-45AB-9884-A0B4C49F9A15}" srcOrd="0" destOrd="0" presId="urn:microsoft.com/office/officeart/2011/layout/CircleProcess"/>
    <dgm:cxn modelId="{5D4DF889-9F07-4B19-9AD0-DD13FB05A02E}" type="presParOf" srcId="{5127C175-F993-4D6F-96D0-67F37C7D2682}" destId="{67248122-C70D-49D2-B2E9-A6B6718A7F43}" srcOrd="8" destOrd="0" presId="urn:microsoft.com/office/officeart/2011/layout/CircleProcess"/>
    <dgm:cxn modelId="{4B0FC7F3-4AE9-4FB2-BBAB-3E7172701D82}" type="presParOf" srcId="{67248122-C70D-49D2-B2E9-A6B6718A7F43}" destId="{50FF8276-01DA-4848-80E1-3C0778E0B8F1}" srcOrd="0" destOrd="0" presId="urn:microsoft.com/office/officeart/2011/layout/CircleProcess"/>
    <dgm:cxn modelId="{7AECAB9C-55C7-4360-A0C4-B9FA92DCC6D4}" type="presParOf" srcId="{5127C175-F993-4D6F-96D0-67F37C7D2682}" destId="{3D9FD9B7-B5C8-4291-BD59-D7232F5BFC72}" srcOrd="9" destOrd="0" presId="urn:microsoft.com/office/officeart/2011/layout/Circle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127ABAA-B4F6-420E-8B5C-6BB40824C942}" type="doc">
      <dgm:prSet loTypeId="urn:microsoft.com/office/officeart/2005/8/layout/lProcess2" loCatId="list" qsTypeId="urn:microsoft.com/office/officeart/2005/8/quickstyle/3d1" qsCatId="3D" csTypeId="urn:microsoft.com/office/officeart/2005/8/colors/accent1_1" csCatId="accent1" phldr="1"/>
      <dgm:spPr/>
      <dgm:t>
        <a:bodyPr/>
        <a:lstStyle/>
        <a:p>
          <a:endParaRPr lang="en-US"/>
        </a:p>
      </dgm:t>
    </dgm:pt>
    <dgm:pt modelId="{D64276F1-454A-4451-9A06-0B2C08735186}">
      <dgm:prSet phldrT="[Text]"/>
      <dgm:spPr>
        <a:xfrm>
          <a:off x="1319" y="0"/>
          <a:ext cx="3430592" cy="5028624"/>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gm:spPr>
      <dgm:t>
        <a:bodyPr/>
        <a:lstStyle/>
        <a:p>
          <a:pPr>
            <a:buFont typeface="Wingdings" panose="05000000000000000000" pitchFamily="2" charset="2"/>
            <a:buNone/>
          </a:pPr>
          <a:r>
            <a:rPr lang="en-US" dirty="0">
              <a:solidFill>
                <a:sysClr val="windowText" lastClr="000000">
                  <a:hueOff val="0"/>
                  <a:satOff val="0"/>
                  <a:lumOff val="0"/>
                  <a:alphaOff val="0"/>
                </a:sysClr>
              </a:solidFill>
              <a:latin typeface="Trebuchet MS" panose="020B0603020202020204"/>
              <a:ea typeface="+mn-ea"/>
              <a:cs typeface="+mn-cs"/>
            </a:rPr>
            <a:t>Successful activation of inactive young people</a:t>
          </a:r>
        </a:p>
      </dgm:t>
    </dgm:pt>
    <dgm:pt modelId="{73134B1A-2837-4D6D-9E39-1E27C462F759}" type="parTrans" cxnId="{39C881BB-A8C2-4052-8DC3-1869213AA475}">
      <dgm:prSet/>
      <dgm:spPr/>
      <dgm:t>
        <a:bodyPr/>
        <a:lstStyle/>
        <a:p>
          <a:endParaRPr lang="en-US"/>
        </a:p>
      </dgm:t>
    </dgm:pt>
    <dgm:pt modelId="{CF84F6D8-9273-435F-97DB-711BD155E8A8}" type="sibTrans" cxnId="{39C881BB-A8C2-4052-8DC3-1869213AA475}">
      <dgm:prSet/>
      <dgm:spPr/>
      <dgm:t>
        <a:bodyPr/>
        <a:lstStyle/>
        <a:p>
          <a:endParaRPr lang="en-US"/>
        </a:p>
      </dgm:t>
    </dgm:pt>
    <dgm:pt modelId="{B71D41C6-6473-4379-A6F3-5F47BB5A6C6B}">
      <dgm:prSet custT="1"/>
      <dgm:spPr>
        <a:xfrm>
          <a:off x="344378" y="1510060"/>
          <a:ext cx="2744473" cy="1516198"/>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sz="1700" dirty="0">
              <a:solidFill>
                <a:sysClr val="windowText" lastClr="000000">
                  <a:hueOff val="0"/>
                  <a:satOff val="0"/>
                  <a:lumOff val="0"/>
                  <a:alphaOff val="0"/>
                </a:sysClr>
              </a:solidFill>
              <a:latin typeface="Trebuchet MS" panose="020B0603020202020204"/>
              <a:ea typeface="+mn-ea"/>
              <a:cs typeface="+mn-cs"/>
            </a:rPr>
            <a:t>After completing their participation in the schemes, 32% of young people are employed or participating in training for acquiring higher qualification</a:t>
          </a:r>
          <a:endParaRPr lang="ru-RU" sz="1700" dirty="0">
            <a:solidFill>
              <a:sysClr val="windowText" lastClr="000000">
                <a:hueOff val="0"/>
                <a:satOff val="0"/>
                <a:lumOff val="0"/>
                <a:alphaOff val="0"/>
              </a:sysClr>
            </a:solidFill>
            <a:latin typeface="Trebuchet MS" panose="020B0603020202020204"/>
            <a:ea typeface="+mn-ea"/>
            <a:cs typeface="+mn-cs"/>
          </a:endParaRPr>
        </a:p>
      </dgm:t>
    </dgm:pt>
    <dgm:pt modelId="{9A328ED9-9BC7-4ACD-8C29-13CC7DBB4069}" type="parTrans" cxnId="{E4CD280F-5835-4008-BEB4-A7B7E46C1E79}">
      <dgm:prSet/>
      <dgm:spPr/>
      <dgm:t>
        <a:bodyPr/>
        <a:lstStyle/>
        <a:p>
          <a:endParaRPr lang="en-US"/>
        </a:p>
      </dgm:t>
    </dgm:pt>
    <dgm:pt modelId="{0D82364B-1E35-46C8-B455-0BD77A8CB805}" type="sibTrans" cxnId="{E4CD280F-5835-4008-BEB4-A7B7E46C1E79}">
      <dgm:prSet/>
      <dgm:spPr/>
      <dgm:t>
        <a:bodyPr/>
        <a:lstStyle/>
        <a:p>
          <a:endParaRPr lang="en-US"/>
        </a:p>
      </dgm:t>
    </dgm:pt>
    <dgm:pt modelId="{90FDB23F-1DC3-4B3D-B363-57897EE2FFF0}">
      <dgm:prSet custT="1"/>
      <dgm:spPr>
        <a:xfrm>
          <a:off x="344378" y="3259520"/>
          <a:ext cx="2744473" cy="1516198"/>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sz="1700" dirty="0">
              <a:solidFill>
                <a:sysClr val="windowText" lastClr="000000">
                  <a:hueOff val="0"/>
                  <a:satOff val="0"/>
                  <a:lumOff val="0"/>
                  <a:alphaOff val="0"/>
                </a:sysClr>
              </a:solidFill>
              <a:latin typeface="Trebuchet MS" panose="020B0603020202020204"/>
              <a:ea typeface="+mn-ea"/>
              <a:cs typeface="+mn-cs"/>
            </a:rPr>
            <a:t>Another 21.2%, although unemployed, are already active in the labor market</a:t>
          </a:r>
          <a:endParaRPr lang="ru-RU" sz="1700" dirty="0">
            <a:solidFill>
              <a:sysClr val="windowText" lastClr="000000">
                <a:hueOff val="0"/>
                <a:satOff val="0"/>
                <a:lumOff val="0"/>
                <a:alphaOff val="0"/>
              </a:sysClr>
            </a:solidFill>
            <a:latin typeface="Trebuchet MS" panose="020B0603020202020204"/>
            <a:ea typeface="+mn-ea"/>
            <a:cs typeface="+mn-cs"/>
          </a:endParaRPr>
        </a:p>
      </dgm:t>
    </dgm:pt>
    <dgm:pt modelId="{870BBF94-7D15-4471-847A-B472045CCEDB}" type="parTrans" cxnId="{06EC3B08-59D9-452A-9BF2-0F61533E8DA1}">
      <dgm:prSet/>
      <dgm:spPr/>
      <dgm:t>
        <a:bodyPr/>
        <a:lstStyle/>
        <a:p>
          <a:endParaRPr lang="en-US"/>
        </a:p>
      </dgm:t>
    </dgm:pt>
    <dgm:pt modelId="{35E959ED-A6E8-4654-BF0F-FC3153FE5D25}" type="sibTrans" cxnId="{06EC3B08-59D9-452A-9BF2-0F61533E8DA1}">
      <dgm:prSet/>
      <dgm:spPr/>
      <dgm:t>
        <a:bodyPr/>
        <a:lstStyle/>
        <a:p>
          <a:endParaRPr lang="en-US"/>
        </a:p>
      </dgm:t>
    </dgm:pt>
    <dgm:pt modelId="{BD48C521-5475-40A0-9E8B-A9890B094166}">
      <dgm:prSet/>
      <dgm:spPr>
        <a:xfrm>
          <a:off x="3689206" y="0"/>
          <a:ext cx="3430592" cy="5028624"/>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Implementation of the measures is efficient</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8812A423-A341-4005-8D9B-7F32BD374866}" type="parTrans" cxnId="{A53BEECE-DF87-4DC7-AC49-18B259B99363}">
      <dgm:prSet/>
      <dgm:spPr/>
      <dgm:t>
        <a:bodyPr/>
        <a:lstStyle/>
        <a:p>
          <a:endParaRPr lang="en-US"/>
        </a:p>
      </dgm:t>
    </dgm:pt>
    <dgm:pt modelId="{F5DB5AA8-A2EA-4DED-A15E-9B33A0313EE3}" type="sibTrans" cxnId="{A53BEECE-DF87-4DC7-AC49-18B259B99363}">
      <dgm:prSet/>
      <dgm:spPr/>
      <dgm:t>
        <a:bodyPr/>
        <a:lstStyle/>
        <a:p>
          <a:endParaRPr lang="en-US"/>
        </a:p>
      </dgm:t>
    </dgm:pt>
    <dgm:pt modelId="{741D2F17-C0FA-4081-B8CD-6DB58388BFD7}">
      <dgm:prSet/>
      <dgm:spPr>
        <a:xfrm>
          <a:off x="4032265" y="1508587"/>
          <a:ext cx="2744473" cy="3268605"/>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The average annual cost per participant in a scheme is below the national average wage</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376849A8-DC8C-494B-801B-5C14762FD238}" type="parTrans" cxnId="{13647DBE-34E9-4B23-8677-A5354113F4F5}">
      <dgm:prSet/>
      <dgm:spPr/>
      <dgm:t>
        <a:bodyPr/>
        <a:lstStyle/>
        <a:p>
          <a:endParaRPr lang="en-US"/>
        </a:p>
      </dgm:t>
    </dgm:pt>
    <dgm:pt modelId="{931A09C2-4CD6-4C46-A3CD-F3287D29D7D7}" type="sibTrans" cxnId="{13647DBE-34E9-4B23-8677-A5354113F4F5}">
      <dgm:prSet/>
      <dgm:spPr/>
      <dgm:t>
        <a:bodyPr/>
        <a:lstStyle/>
        <a:p>
          <a:endParaRPr lang="en-US"/>
        </a:p>
      </dgm:t>
    </dgm:pt>
    <dgm:pt modelId="{BD0DA1AE-B31B-41B0-89DD-2F6043363BD7}">
      <dgm:prSet/>
      <dgm:spPr>
        <a:xfrm>
          <a:off x="7377093" y="0"/>
          <a:ext cx="3430592" cy="5028624"/>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Low pay levels, but difficulties in attracting motivated and qualified young people to the program</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B2FBD7F3-73ED-492F-AD83-7795F4627A28}" type="parTrans" cxnId="{6E2F92A9-CD8B-4698-AF03-ED4404CEB637}">
      <dgm:prSet/>
      <dgm:spPr/>
      <dgm:t>
        <a:bodyPr/>
        <a:lstStyle/>
        <a:p>
          <a:endParaRPr lang="en-US"/>
        </a:p>
      </dgm:t>
    </dgm:pt>
    <dgm:pt modelId="{8E799E99-999C-489A-A74B-AA449D8C6EF7}" type="sibTrans" cxnId="{6E2F92A9-CD8B-4698-AF03-ED4404CEB637}">
      <dgm:prSet/>
      <dgm:spPr/>
      <dgm:t>
        <a:bodyPr/>
        <a:lstStyle/>
        <a:p>
          <a:endParaRPr lang="en-US"/>
        </a:p>
      </dgm:t>
    </dgm:pt>
    <dgm:pt modelId="{F208B08A-8052-4531-96FC-41420D8856A0}">
      <dgm:prSet/>
      <dgm:spPr>
        <a:xfrm>
          <a:off x="7720152" y="1508587"/>
          <a:ext cx="2744473" cy="3268605"/>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When given the opportunity (as is practically the case in the labor market in the context of low unemployment and economic growth), they are directed to better paid labor markets in and outside the country.</a:t>
          </a:r>
        </a:p>
      </dgm:t>
    </dgm:pt>
    <dgm:pt modelId="{5A78775E-8F3E-4BA5-8DD2-9F056B3F5991}" type="parTrans" cxnId="{8B8F9EE9-EB56-4F43-93D4-7A7C939DC8DF}">
      <dgm:prSet/>
      <dgm:spPr/>
      <dgm:t>
        <a:bodyPr/>
        <a:lstStyle/>
        <a:p>
          <a:endParaRPr lang="en-US"/>
        </a:p>
      </dgm:t>
    </dgm:pt>
    <dgm:pt modelId="{6B521512-5749-47D4-A0C4-DC562F42E4C4}" type="sibTrans" cxnId="{8B8F9EE9-EB56-4F43-93D4-7A7C939DC8DF}">
      <dgm:prSet/>
      <dgm:spPr/>
      <dgm:t>
        <a:bodyPr/>
        <a:lstStyle/>
        <a:p>
          <a:endParaRPr lang="en-US"/>
        </a:p>
      </dgm:t>
    </dgm:pt>
    <dgm:pt modelId="{EB6EEF7D-5ACA-489B-A309-8FA026D5056F}" type="pres">
      <dgm:prSet presAssocID="{3127ABAA-B4F6-420E-8B5C-6BB40824C942}" presName="theList" presStyleCnt="0">
        <dgm:presLayoutVars>
          <dgm:dir/>
          <dgm:animLvl val="lvl"/>
          <dgm:resizeHandles val="exact"/>
        </dgm:presLayoutVars>
      </dgm:prSet>
      <dgm:spPr/>
    </dgm:pt>
    <dgm:pt modelId="{CDDEFF60-D244-4299-A25D-75F0ED60DE21}" type="pres">
      <dgm:prSet presAssocID="{D64276F1-454A-4451-9A06-0B2C08735186}" presName="compNode" presStyleCnt="0"/>
      <dgm:spPr/>
    </dgm:pt>
    <dgm:pt modelId="{06A6F60A-0607-4EC4-985F-10CC95C0532F}" type="pres">
      <dgm:prSet presAssocID="{D64276F1-454A-4451-9A06-0B2C08735186}" presName="aNode" presStyleLbl="bgShp" presStyleIdx="0" presStyleCnt="3"/>
      <dgm:spPr/>
    </dgm:pt>
    <dgm:pt modelId="{A5D6EA41-81FF-4CA3-A2A1-2896DDF0B36F}" type="pres">
      <dgm:prSet presAssocID="{D64276F1-454A-4451-9A06-0B2C08735186}" presName="textNode" presStyleLbl="bgShp" presStyleIdx="0" presStyleCnt="3"/>
      <dgm:spPr/>
    </dgm:pt>
    <dgm:pt modelId="{F05AAF68-BE9A-4192-816B-9E07742F102B}" type="pres">
      <dgm:prSet presAssocID="{D64276F1-454A-4451-9A06-0B2C08735186}" presName="compChildNode" presStyleCnt="0"/>
      <dgm:spPr/>
    </dgm:pt>
    <dgm:pt modelId="{CFF76E5F-3C36-4419-92C6-F7702AF57807}" type="pres">
      <dgm:prSet presAssocID="{D64276F1-454A-4451-9A06-0B2C08735186}" presName="theInnerList" presStyleCnt="0"/>
      <dgm:spPr/>
    </dgm:pt>
    <dgm:pt modelId="{640FBE02-939D-42C4-9CFA-E51E21CBBDD9}" type="pres">
      <dgm:prSet presAssocID="{B71D41C6-6473-4379-A6F3-5F47BB5A6C6B}" presName="childNode" presStyleLbl="node1" presStyleIdx="0" presStyleCnt="4" custScaleY="145832">
        <dgm:presLayoutVars>
          <dgm:bulletEnabled val="1"/>
        </dgm:presLayoutVars>
      </dgm:prSet>
      <dgm:spPr/>
    </dgm:pt>
    <dgm:pt modelId="{FF0ECA6C-CD20-402C-BB45-2B15CC4E66D2}" type="pres">
      <dgm:prSet presAssocID="{B71D41C6-6473-4379-A6F3-5F47BB5A6C6B}" presName="aSpace2" presStyleCnt="0"/>
      <dgm:spPr/>
    </dgm:pt>
    <dgm:pt modelId="{A2A5EA73-C7A8-4BBB-B491-A8E0590A8DB7}" type="pres">
      <dgm:prSet presAssocID="{90FDB23F-1DC3-4B3D-B363-57897EE2FFF0}" presName="childNode" presStyleLbl="node1" presStyleIdx="1" presStyleCnt="4">
        <dgm:presLayoutVars>
          <dgm:bulletEnabled val="1"/>
        </dgm:presLayoutVars>
      </dgm:prSet>
      <dgm:spPr/>
    </dgm:pt>
    <dgm:pt modelId="{F931D460-7EC0-4C05-A2CD-5DF03FB2ED1B}" type="pres">
      <dgm:prSet presAssocID="{D64276F1-454A-4451-9A06-0B2C08735186}" presName="aSpace" presStyleCnt="0"/>
      <dgm:spPr/>
    </dgm:pt>
    <dgm:pt modelId="{258BC94F-0EA4-4FD9-99CA-AD2BB5C946B7}" type="pres">
      <dgm:prSet presAssocID="{BD48C521-5475-40A0-9E8B-A9890B094166}" presName="compNode" presStyleCnt="0"/>
      <dgm:spPr/>
    </dgm:pt>
    <dgm:pt modelId="{D46F58DF-4FD4-4F5A-AA48-56AA47F323BD}" type="pres">
      <dgm:prSet presAssocID="{BD48C521-5475-40A0-9E8B-A9890B094166}" presName="aNode" presStyleLbl="bgShp" presStyleIdx="1" presStyleCnt="3"/>
      <dgm:spPr/>
    </dgm:pt>
    <dgm:pt modelId="{38ED51A4-D343-44D4-B404-5233E831BC87}" type="pres">
      <dgm:prSet presAssocID="{BD48C521-5475-40A0-9E8B-A9890B094166}" presName="textNode" presStyleLbl="bgShp" presStyleIdx="1" presStyleCnt="3"/>
      <dgm:spPr/>
    </dgm:pt>
    <dgm:pt modelId="{9077A022-FD71-4202-B3C9-FDC7CEB8F1A3}" type="pres">
      <dgm:prSet presAssocID="{BD48C521-5475-40A0-9E8B-A9890B094166}" presName="compChildNode" presStyleCnt="0"/>
      <dgm:spPr/>
    </dgm:pt>
    <dgm:pt modelId="{B20A97E4-7DA5-41B6-A99C-46B4FE93E84E}" type="pres">
      <dgm:prSet presAssocID="{BD48C521-5475-40A0-9E8B-A9890B094166}" presName="theInnerList" presStyleCnt="0"/>
      <dgm:spPr/>
    </dgm:pt>
    <dgm:pt modelId="{A5739801-F9BE-4DE9-A37E-2F92526B5E06}" type="pres">
      <dgm:prSet presAssocID="{741D2F17-C0FA-4081-B8CD-6DB58388BFD7}" presName="childNode" presStyleLbl="node1" presStyleIdx="2" presStyleCnt="4">
        <dgm:presLayoutVars>
          <dgm:bulletEnabled val="1"/>
        </dgm:presLayoutVars>
      </dgm:prSet>
      <dgm:spPr/>
    </dgm:pt>
    <dgm:pt modelId="{93567152-5E41-4ACE-AA92-C4726A8F55AD}" type="pres">
      <dgm:prSet presAssocID="{BD48C521-5475-40A0-9E8B-A9890B094166}" presName="aSpace" presStyleCnt="0"/>
      <dgm:spPr/>
    </dgm:pt>
    <dgm:pt modelId="{4CCE4BA2-E2B6-4240-BF96-A75113B02AB1}" type="pres">
      <dgm:prSet presAssocID="{BD0DA1AE-B31B-41B0-89DD-2F6043363BD7}" presName="compNode" presStyleCnt="0"/>
      <dgm:spPr/>
    </dgm:pt>
    <dgm:pt modelId="{7307587A-C618-4511-B86D-A531F34D7CEA}" type="pres">
      <dgm:prSet presAssocID="{BD0DA1AE-B31B-41B0-89DD-2F6043363BD7}" presName="aNode" presStyleLbl="bgShp" presStyleIdx="2" presStyleCnt="3"/>
      <dgm:spPr/>
    </dgm:pt>
    <dgm:pt modelId="{5B131C4C-DC00-40E0-8FA0-736B239872CF}" type="pres">
      <dgm:prSet presAssocID="{BD0DA1AE-B31B-41B0-89DD-2F6043363BD7}" presName="textNode" presStyleLbl="bgShp" presStyleIdx="2" presStyleCnt="3"/>
      <dgm:spPr/>
    </dgm:pt>
    <dgm:pt modelId="{9AED27A8-F216-47D0-9F0E-3C13200C99E5}" type="pres">
      <dgm:prSet presAssocID="{BD0DA1AE-B31B-41B0-89DD-2F6043363BD7}" presName="compChildNode" presStyleCnt="0"/>
      <dgm:spPr/>
    </dgm:pt>
    <dgm:pt modelId="{B9FF138D-98A0-4FB6-9A66-3A53A2CF19CF}" type="pres">
      <dgm:prSet presAssocID="{BD0DA1AE-B31B-41B0-89DD-2F6043363BD7}" presName="theInnerList" presStyleCnt="0"/>
      <dgm:spPr/>
    </dgm:pt>
    <dgm:pt modelId="{88FEA2E3-BBD0-4D19-B028-2E5877D33AA0}" type="pres">
      <dgm:prSet presAssocID="{F208B08A-8052-4531-96FC-41420D8856A0}" presName="childNode" presStyleLbl="node1" presStyleIdx="3" presStyleCnt="4">
        <dgm:presLayoutVars>
          <dgm:bulletEnabled val="1"/>
        </dgm:presLayoutVars>
      </dgm:prSet>
      <dgm:spPr/>
    </dgm:pt>
  </dgm:ptLst>
  <dgm:cxnLst>
    <dgm:cxn modelId="{2870F800-A1F4-473B-9F6F-3542B17920DC}" type="presOf" srcId="{D64276F1-454A-4451-9A06-0B2C08735186}" destId="{A5D6EA41-81FF-4CA3-A2A1-2896DDF0B36F}" srcOrd="1" destOrd="0" presId="urn:microsoft.com/office/officeart/2005/8/layout/lProcess2"/>
    <dgm:cxn modelId="{06EC3B08-59D9-452A-9BF2-0F61533E8DA1}" srcId="{D64276F1-454A-4451-9A06-0B2C08735186}" destId="{90FDB23F-1DC3-4B3D-B363-57897EE2FFF0}" srcOrd="1" destOrd="0" parTransId="{870BBF94-7D15-4471-847A-B472045CCEDB}" sibTransId="{35E959ED-A6E8-4654-BF0F-FC3153FE5D25}"/>
    <dgm:cxn modelId="{E4CD280F-5835-4008-BEB4-A7B7E46C1E79}" srcId="{D64276F1-454A-4451-9A06-0B2C08735186}" destId="{B71D41C6-6473-4379-A6F3-5F47BB5A6C6B}" srcOrd="0" destOrd="0" parTransId="{9A328ED9-9BC7-4ACD-8C29-13CC7DBB4069}" sibTransId="{0D82364B-1E35-46C8-B455-0BD77A8CB805}"/>
    <dgm:cxn modelId="{1CE55465-0A96-434C-846C-342ADB838D95}" type="presOf" srcId="{BD0DA1AE-B31B-41B0-89DD-2F6043363BD7}" destId="{5B131C4C-DC00-40E0-8FA0-736B239872CF}" srcOrd="1" destOrd="0" presId="urn:microsoft.com/office/officeart/2005/8/layout/lProcess2"/>
    <dgm:cxn modelId="{2010284C-AF18-4C32-9F75-7BDC0E93C8A7}" type="presOf" srcId="{B71D41C6-6473-4379-A6F3-5F47BB5A6C6B}" destId="{640FBE02-939D-42C4-9CFA-E51E21CBBDD9}" srcOrd="0" destOrd="0" presId="urn:microsoft.com/office/officeart/2005/8/layout/lProcess2"/>
    <dgm:cxn modelId="{F1207452-4657-4131-A812-3E54CB2A808D}" type="presOf" srcId="{3127ABAA-B4F6-420E-8B5C-6BB40824C942}" destId="{EB6EEF7D-5ACA-489B-A309-8FA026D5056F}" srcOrd="0" destOrd="0" presId="urn:microsoft.com/office/officeart/2005/8/layout/lProcess2"/>
    <dgm:cxn modelId="{52CDB456-A7CB-4A7B-B952-B0DDFF15FC64}" type="presOf" srcId="{90FDB23F-1DC3-4B3D-B363-57897EE2FFF0}" destId="{A2A5EA73-C7A8-4BBB-B491-A8E0590A8DB7}" srcOrd="0" destOrd="0" presId="urn:microsoft.com/office/officeart/2005/8/layout/lProcess2"/>
    <dgm:cxn modelId="{22AC0B7B-F558-4651-A9D9-1077DE43BCED}" type="presOf" srcId="{D64276F1-454A-4451-9A06-0B2C08735186}" destId="{06A6F60A-0607-4EC4-985F-10CC95C0532F}" srcOrd="0" destOrd="0" presId="urn:microsoft.com/office/officeart/2005/8/layout/lProcess2"/>
    <dgm:cxn modelId="{C0E8C57F-1BB8-4AAA-BDAB-08806436EE2D}" type="presOf" srcId="{BD48C521-5475-40A0-9E8B-A9890B094166}" destId="{D46F58DF-4FD4-4F5A-AA48-56AA47F323BD}" srcOrd="0" destOrd="0" presId="urn:microsoft.com/office/officeart/2005/8/layout/lProcess2"/>
    <dgm:cxn modelId="{9EB67399-237E-4D29-820C-56698844B99E}" type="presOf" srcId="{741D2F17-C0FA-4081-B8CD-6DB58388BFD7}" destId="{A5739801-F9BE-4DE9-A37E-2F92526B5E06}" srcOrd="0" destOrd="0" presId="urn:microsoft.com/office/officeart/2005/8/layout/lProcess2"/>
    <dgm:cxn modelId="{0859C3A1-DDCD-4DEF-B83A-04A1D855EC74}" type="presOf" srcId="{F208B08A-8052-4531-96FC-41420D8856A0}" destId="{88FEA2E3-BBD0-4D19-B028-2E5877D33AA0}" srcOrd="0" destOrd="0" presId="urn:microsoft.com/office/officeart/2005/8/layout/lProcess2"/>
    <dgm:cxn modelId="{6E2F92A9-CD8B-4698-AF03-ED4404CEB637}" srcId="{3127ABAA-B4F6-420E-8B5C-6BB40824C942}" destId="{BD0DA1AE-B31B-41B0-89DD-2F6043363BD7}" srcOrd="2" destOrd="0" parTransId="{B2FBD7F3-73ED-492F-AD83-7795F4627A28}" sibTransId="{8E799E99-999C-489A-A74B-AA449D8C6EF7}"/>
    <dgm:cxn modelId="{39C881BB-A8C2-4052-8DC3-1869213AA475}" srcId="{3127ABAA-B4F6-420E-8B5C-6BB40824C942}" destId="{D64276F1-454A-4451-9A06-0B2C08735186}" srcOrd="0" destOrd="0" parTransId="{73134B1A-2837-4D6D-9E39-1E27C462F759}" sibTransId="{CF84F6D8-9273-435F-97DB-711BD155E8A8}"/>
    <dgm:cxn modelId="{7246F4BB-1762-4B40-AC98-A0DB2CAD4568}" type="presOf" srcId="{BD0DA1AE-B31B-41B0-89DD-2F6043363BD7}" destId="{7307587A-C618-4511-B86D-A531F34D7CEA}" srcOrd="0" destOrd="0" presId="urn:microsoft.com/office/officeart/2005/8/layout/lProcess2"/>
    <dgm:cxn modelId="{13647DBE-34E9-4B23-8677-A5354113F4F5}" srcId="{BD48C521-5475-40A0-9E8B-A9890B094166}" destId="{741D2F17-C0FA-4081-B8CD-6DB58388BFD7}" srcOrd="0" destOrd="0" parTransId="{376849A8-DC8C-494B-801B-5C14762FD238}" sibTransId="{931A09C2-4CD6-4C46-A3CD-F3287D29D7D7}"/>
    <dgm:cxn modelId="{A53BEECE-DF87-4DC7-AC49-18B259B99363}" srcId="{3127ABAA-B4F6-420E-8B5C-6BB40824C942}" destId="{BD48C521-5475-40A0-9E8B-A9890B094166}" srcOrd="1" destOrd="0" parTransId="{8812A423-A341-4005-8D9B-7F32BD374866}" sibTransId="{F5DB5AA8-A2EA-4DED-A15E-9B33A0313EE3}"/>
    <dgm:cxn modelId="{F70955E6-0DEC-4E85-8018-9A7FC0DA696C}" type="presOf" srcId="{BD48C521-5475-40A0-9E8B-A9890B094166}" destId="{38ED51A4-D343-44D4-B404-5233E831BC87}" srcOrd="1" destOrd="0" presId="urn:microsoft.com/office/officeart/2005/8/layout/lProcess2"/>
    <dgm:cxn modelId="{8B8F9EE9-EB56-4F43-93D4-7A7C939DC8DF}" srcId="{BD0DA1AE-B31B-41B0-89DD-2F6043363BD7}" destId="{F208B08A-8052-4531-96FC-41420D8856A0}" srcOrd="0" destOrd="0" parTransId="{5A78775E-8F3E-4BA5-8DD2-9F056B3F5991}" sibTransId="{6B521512-5749-47D4-A0C4-DC562F42E4C4}"/>
    <dgm:cxn modelId="{4AEFD2C6-DDD2-4643-A261-2AAD601D4FE3}" type="presParOf" srcId="{EB6EEF7D-5ACA-489B-A309-8FA026D5056F}" destId="{CDDEFF60-D244-4299-A25D-75F0ED60DE21}" srcOrd="0" destOrd="0" presId="urn:microsoft.com/office/officeart/2005/8/layout/lProcess2"/>
    <dgm:cxn modelId="{779296CA-F732-4A75-97D1-0CF2D6755DA7}" type="presParOf" srcId="{CDDEFF60-D244-4299-A25D-75F0ED60DE21}" destId="{06A6F60A-0607-4EC4-985F-10CC95C0532F}" srcOrd="0" destOrd="0" presId="urn:microsoft.com/office/officeart/2005/8/layout/lProcess2"/>
    <dgm:cxn modelId="{F66ABC97-86B3-4E70-89A3-555D6789E3F9}" type="presParOf" srcId="{CDDEFF60-D244-4299-A25D-75F0ED60DE21}" destId="{A5D6EA41-81FF-4CA3-A2A1-2896DDF0B36F}" srcOrd="1" destOrd="0" presId="urn:microsoft.com/office/officeart/2005/8/layout/lProcess2"/>
    <dgm:cxn modelId="{B6B51BC5-D96A-4579-BBC4-7F65269827A0}" type="presParOf" srcId="{CDDEFF60-D244-4299-A25D-75F0ED60DE21}" destId="{F05AAF68-BE9A-4192-816B-9E07742F102B}" srcOrd="2" destOrd="0" presId="urn:microsoft.com/office/officeart/2005/8/layout/lProcess2"/>
    <dgm:cxn modelId="{FF00418A-38E9-45D1-AD4A-30F4C6EE3963}" type="presParOf" srcId="{F05AAF68-BE9A-4192-816B-9E07742F102B}" destId="{CFF76E5F-3C36-4419-92C6-F7702AF57807}" srcOrd="0" destOrd="0" presId="urn:microsoft.com/office/officeart/2005/8/layout/lProcess2"/>
    <dgm:cxn modelId="{956986C8-A72E-4DC2-BBB8-3EFD3EABE7B9}" type="presParOf" srcId="{CFF76E5F-3C36-4419-92C6-F7702AF57807}" destId="{640FBE02-939D-42C4-9CFA-E51E21CBBDD9}" srcOrd="0" destOrd="0" presId="urn:microsoft.com/office/officeart/2005/8/layout/lProcess2"/>
    <dgm:cxn modelId="{163E5DE8-9EEB-43B4-A255-D8DE17C36767}" type="presParOf" srcId="{CFF76E5F-3C36-4419-92C6-F7702AF57807}" destId="{FF0ECA6C-CD20-402C-BB45-2B15CC4E66D2}" srcOrd="1" destOrd="0" presId="urn:microsoft.com/office/officeart/2005/8/layout/lProcess2"/>
    <dgm:cxn modelId="{7175345D-759B-4105-8725-30BC625049DB}" type="presParOf" srcId="{CFF76E5F-3C36-4419-92C6-F7702AF57807}" destId="{A2A5EA73-C7A8-4BBB-B491-A8E0590A8DB7}" srcOrd="2" destOrd="0" presId="urn:microsoft.com/office/officeart/2005/8/layout/lProcess2"/>
    <dgm:cxn modelId="{79ED6E84-F0C8-4868-B879-250A736A9334}" type="presParOf" srcId="{EB6EEF7D-5ACA-489B-A309-8FA026D5056F}" destId="{F931D460-7EC0-4C05-A2CD-5DF03FB2ED1B}" srcOrd="1" destOrd="0" presId="urn:microsoft.com/office/officeart/2005/8/layout/lProcess2"/>
    <dgm:cxn modelId="{F4BD55E3-C4C4-4980-8EE1-CCA1558BA58E}" type="presParOf" srcId="{EB6EEF7D-5ACA-489B-A309-8FA026D5056F}" destId="{258BC94F-0EA4-4FD9-99CA-AD2BB5C946B7}" srcOrd="2" destOrd="0" presId="urn:microsoft.com/office/officeart/2005/8/layout/lProcess2"/>
    <dgm:cxn modelId="{D3444659-EBB0-4198-BFAC-E341061204CA}" type="presParOf" srcId="{258BC94F-0EA4-4FD9-99CA-AD2BB5C946B7}" destId="{D46F58DF-4FD4-4F5A-AA48-56AA47F323BD}" srcOrd="0" destOrd="0" presId="urn:microsoft.com/office/officeart/2005/8/layout/lProcess2"/>
    <dgm:cxn modelId="{7E3B13DB-391F-4DCF-8BCE-18DD04502BCC}" type="presParOf" srcId="{258BC94F-0EA4-4FD9-99CA-AD2BB5C946B7}" destId="{38ED51A4-D343-44D4-B404-5233E831BC87}" srcOrd="1" destOrd="0" presId="urn:microsoft.com/office/officeart/2005/8/layout/lProcess2"/>
    <dgm:cxn modelId="{28524492-BADB-4F4B-A541-FB8E0C48C953}" type="presParOf" srcId="{258BC94F-0EA4-4FD9-99CA-AD2BB5C946B7}" destId="{9077A022-FD71-4202-B3C9-FDC7CEB8F1A3}" srcOrd="2" destOrd="0" presId="urn:microsoft.com/office/officeart/2005/8/layout/lProcess2"/>
    <dgm:cxn modelId="{02D1F5C2-FB63-4253-84C8-5DB575A68A41}" type="presParOf" srcId="{9077A022-FD71-4202-B3C9-FDC7CEB8F1A3}" destId="{B20A97E4-7DA5-41B6-A99C-46B4FE93E84E}" srcOrd="0" destOrd="0" presId="urn:microsoft.com/office/officeart/2005/8/layout/lProcess2"/>
    <dgm:cxn modelId="{117C49A3-4AB8-4005-98E5-2A500B99BD2A}" type="presParOf" srcId="{B20A97E4-7DA5-41B6-A99C-46B4FE93E84E}" destId="{A5739801-F9BE-4DE9-A37E-2F92526B5E06}" srcOrd="0" destOrd="0" presId="urn:microsoft.com/office/officeart/2005/8/layout/lProcess2"/>
    <dgm:cxn modelId="{70994EA1-A7B0-4AE5-B5D2-D3EB6D5AD261}" type="presParOf" srcId="{EB6EEF7D-5ACA-489B-A309-8FA026D5056F}" destId="{93567152-5E41-4ACE-AA92-C4726A8F55AD}" srcOrd="3" destOrd="0" presId="urn:microsoft.com/office/officeart/2005/8/layout/lProcess2"/>
    <dgm:cxn modelId="{7F9DF23E-DB71-4EDC-B528-084B8D97263A}" type="presParOf" srcId="{EB6EEF7D-5ACA-489B-A309-8FA026D5056F}" destId="{4CCE4BA2-E2B6-4240-BF96-A75113B02AB1}" srcOrd="4" destOrd="0" presId="urn:microsoft.com/office/officeart/2005/8/layout/lProcess2"/>
    <dgm:cxn modelId="{55DC8960-DF1A-4769-9513-F25160734F16}" type="presParOf" srcId="{4CCE4BA2-E2B6-4240-BF96-A75113B02AB1}" destId="{7307587A-C618-4511-B86D-A531F34D7CEA}" srcOrd="0" destOrd="0" presId="urn:microsoft.com/office/officeart/2005/8/layout/lProcess2"/>
    <dgm:cxn modelId="{1A3557F0-AB51-45C6-9709-9A10831B8427}" type="presParOf" srcId="{4CCE4BA2-E2B6-4240-BF96-A75113B02AB1}" destId="{5B131C4C-DC00-40E0-8FA0-736B239872CF}" srcOrd="1" destOrd="0" presId="urn:microsoft.com/office/officeart/2005/8/layout/lProcess2"/>
    <dgm:cxn modelId="{B1610663-7491-40F1-B606-D1C7DAF05CE6}" type="presParOf" srcId="{4CCE4BA2-E2B6-4240-BF96-A75113B02AB1}" destId="{9AED27A8-F216-47D0-9F0E-3C13200C99E5}" srcOrd="2" destOrd="0" presId="urn:microsoft.com/office/officeart/2005/8/layout/lProcess2"/>
    <dgm:cxn modelId="{C73561D7-D30D-4D97-A652-04CA038FDF1F}" type="presParOf" srcId="{9AED27A8-F216-47D0-9F0E-3C13200C99E5}" destId="{B9FF138D-98A0-4FB6-9A66-3A53A2CF19CF}" srcOrd="0" destOrd="0" presId="urn:microsoft.com/office/officeart/2005/8/layout/lProcess2"/>
    <dgm:cxn modelId="{E5000858-FBA5-4899-BAC1-64A4CAB2FE1B}" type="presParOf" srcId="{B9FF138D-98A0-4FB6-9A66-3A53A2CF19CF}" destId="{88FEA2E3-BBD0-4D19-B028-2E5877D33AA0}" srcOrd="0"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127ABAA-B4F6-420E-8B5C-6BB40824C942}" type="doc">
      <dgm:prSet loTypeId="urn:microsoft.com/office/officeart/2005/8/layout/lProcess2" loCatId="list" qsTypeId="urn:microsoft.com/office/officeart/2005/8/quickstyle/3d1" qsCatId="3D" csTypeId="urn:microsoft.com/office/officeart/2005/8/colors/accent1_1" csCatId="accent1" phldr="1"/>
      <dgm:spPr/>
      <dgm:t>
        <a:bodyPr/>
        <a:lstStyle/>
        <a:p>
          <a:endParaRPr lang="en-US"/>
        </a:p>
      </dgm:t>
    </dgm:pt>
    <dgm:pt modelId="{D64276F1-454A-4451-9A06-0B2C08735186}">
      <dgm:prSet phldrT="[Text]"/>
      <dgm:spPr>
        <a:xfrm>
          <a:off x="2195843" y="0"/>
          <a:ext cx="2037244" cy="5028624"/>
        </a:xfrm>
        <a:prstGeom prst="roundRect">
          <a:avLst>
            <a:gd name="adj" fmla="val 10000"/>
          </a:avLst>
        </a:prstGeom>
        <a:solidFill>
          <a:srgbClr val="E6B91E">
            <a:lumMod val="60000"/>
            <a:lumOff val="40000"/>
          </a:srgbClr>
        </a:solidFill>
        <a:ln>
          <a:noFill/>
        </a:ln>
        <a:effectLst/>
        <a:scene3d>
          <a:camera prst="orthographicFront"/>
          <a:lightRig rig="flat" dir="t"/>
        </a:scene3d>
        <a:sp3d z="-190500" extrusionH="12700" prstMaterial="plastic">
          <a:bevelT w="50800" h="50800"/>
        </a:sp3d>
      </dgm:spPr>
      <dgm:t>
        <a:bodyPr/>
        <a:lstStyle/>
        <a:p>
          <a:pPr>
            <a:buFont typeface="Wingdings" panose="05000000000000000000" pitchFamily="2" charset="2"/>
            <a:buNone/>
          </a:pPr>
          <a:r>
            <a:rPr lang="en-US" dirty="0">
              <a:solidFill>
                <a:sysClr val="windowText" lastClr="000000">
                  <a:hueOff val="0"/>
                  <a:satOff val="0"/>
                  <a:lumOff val="0"/>
                  <a:alphaOff val="0"/>
                </a:sysClr>
              </a:solidFill>
              <a:effectLst/>
              <a:latin typeface="Trebuchet MS" panose="020B0603020202020204"/>
              <a:ea typeface="+mn-ea"/>
              <a:cs typeface="+mn-cs"/>
            </a:rPr>
            <a:t>Ready for work</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73134B1A-2837-4D6D-9E39-1E27C462F759}" type="parTrans" cxnId="{39C881BB-A8C2-4052-8DC3-1869213AA475}">
      <dgm:prSet/>
      <dgm:spPr/>
      <dgm:t>
        <a:bodyPr/>
        <a:lstStyle/>
        <a:p>
          <a:endParaRPr lang="en-US"/>
        </a:p>
      </dgm:t>
    </dgm:pt>
    <dgm:pt modelId="{CF84F6D8-9273-435F-97DB-711BD155E8A8}" type="sibTrans" cxnId="{39C881BB-A8C2-4052-8DC3-1869213AA475}">
      <dgm:prSet/>
      <dgm:spPr/>
      <dgm:t>
        <a:bodyPr/>
        <a:lstStyle/>
        <a:p>
          <a:endParaRPr lang="en-US"/>
        </a:p>
      </dgm:t>
    </dgm:pt>
    <dgm:pt modelId="{B71D41C6-6473-4379-A6F3-5F47BB5A6C6B}">
      <dgm:prSet custT="1"/>
      <dgm:spPr>
        <a:xfrm>
          <a:off x="2399567" y="3828558"/>
          <a:ext cx="1629795" cy="9480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sz="1600" dirty="0">
              <a:solidFill>
                <a:sysClr val="windowText" lastClr="000000">
                  <a:hueOff val="0"/>
                  <a:satOff val="0"/>
                  <a:lumOff val="0"/>
                  <a:alphaOff val="0"/>
                </a:sysClr>
              </a:solidFill>
              <a:effectLst/>
              <a:latin typeface="Trebuchet MS" panose="020B0603020202020204"/>
              <a:ea typeface="+mn-ea"/>
              <a:cs typeface="+mn-cs"/>
            </a:rPr>
            <a:t>17</a:t>
          </a:r>
          <a:r>
            <a:rPr lang="bg-BG" sz="1600" dirty="0">
              <a:solidFill>
                <a:sysClr val="windowText" lastClr="000000">
                  <a:hueOff val="0"/>
                  <a:satOff val="0"/>
                  <a:lumOff val="0"/>
                  <a:alphaOff val="0"/>
                </a:sysClr>
              </a:solidFill>
              <a:effectLst/>
              <a:latin typeface="Trebuchet MS" panose="020B0603020202020204"/>
              <a:ea typeface="+mn-ea"/>
              <a:cs typeface="+mn-cs"/>
            </a:rPr>
            <a:t>,0</a:t>
          </a:r>
          <a:r>
            <a:rPr lang="en-GB" sz="1600" dirty="0">
              <a:solidFill>
                <a:sysClr val="windowText" lastClr="000000">
                  <a:hueOff val="0"/>
                  <a:satOff val="0"/>
                  <a:lumOff val="0"/>
                  <a:alphaOff val="0"/>
                </a:sysClr>
              </a:solidFill>
              <a:effectLst/>
              <a:latin typeface="Trebuchet MS" panose="020B0603020202020204"/>
              <a:ea typeface="+mn-ea"/>
              <a:cs typeface="+mn-cs"/>
            </a:rPr>
            <a:t>%</a:t>
          </a:r>
          <a:endParaRPr lang="ru-RU" sz="1600" b="0" dirty="0">
            <a:solidFill>
              <a:sysClr val="windowText" lastClr="000000">
                <a:hueOff val="0"/>
                <a:satOff val="0"/>
                <a:lumOff val="0"/>
                <a:alphaOff val="0"/>
              </a:sysClr>
            </a:solidFill>
            <a:latin typeface="Trebuchet MS" panose="020B0603020202020204"/>
            <a:ea typeface="+mn-ea"/>
            <a:cs typeface="+mn-cs"/>
          </a:endParaRPr>
        </a:p>
      </dgm:t>
    </dgm:pt>
    <dgm:pt modelId="{9A328ED9-9BC7-4ACD-8C29-13CC7DBB4069}" type="parTrans" cxnId="{E4CD280F-5835-4008-BEB4-A7B7E46C1E79}">
      <dgm:prSet/>
      <dgm:spPr/>
      <dgm:t>
        <a:bodyPr/>
        <a:lstStyle/>
        <a:p>
          <a:endParaRPr lang="en-US"/>
        </a:p>
      </dgm:t>
    </dgm:pt>
    <dgm:pt modelId="{0D82364B-1E35-46C8-B455-0BD77A8CB805}" type="sibTrans" cxnId="{E4CD280F-5835-4008-BEB4-A7B7E46C1E79}">
      <dgm:prSet/>
      <dgm:spPr/>
      <dgm:t>
        <a:bodyPr/>
        <a:lstStyle/>
        <a:p>
          <a:endParaRPr lang="en-US"/>
        </a:p>
      </dgm:t>
    </dgm:pt>
    <dgm:pt modelId="{BD48C521-5475-40A0-9E8B-A9890B094166}">
      <dgm:prSet/>
      <dgm:spPr>
        <a:xfrm>
          <a:off x="4385880" y="0"/>
          <a:ext cx="2037244" cy="5028624"/>
        </a:xfrm>
        <a:prstGeom prst="roundRect">
          <a:avLst>
            <a:gd name="adj" fmla="val 10000"/>
          </a:avLst>
        </a:prstGeom>
        <a:solidFill>
          <a:srgbClr val="E76618">
            <a:lumMod val="60000"/>
            <a:lumOff val="40000"/>
          </a:srgbClr>
        </a:soli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Training and education for young people</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8812A423-A341-4005-8D9B-7F32BD374866}" type="parTrans" cxnId="{A53BEECE-DF87-4DC7-AC49-18B259B99363}">
      <dgm:prSet/>
      <dgm:spPr/>
      <dgm:t>
        <a:bodyPr/>
        <a:lstStyle/>
        <a:p>
          <a:endParaRPr lang="en-US"/>
        </a:p>
      </dgm:t>
    </dgm:pt>
    <dgm:pt modelId="{F5DB5AA8-A2EA-4DED-A15E-9B33A0313EE3}" type="sibTrans" cxnId="{A53BEECE-DF87-4DC7-AC49-18B259B99363}">
      <dgm:prSet/>
      <dgm:spPr/>
      <dgm:t>
        <a:bodyPr/>
        <a:lstStyle/>
        <a:p>
          <a:endParaRPr lang="en-US"/>
        </a:p>
      </dgm:t>
    </dgm:pt>
    <dgm:pt modelId="{BD0DA1AE-B31B-41B0-89DD-2F6043363BD7}">
      <dgm:prSet/>
      <dgm:spPr>
        <a:xfrm>
          <a:off x="6575917" y="0"/>
          <a:ext cx="2037244" cy="5028624"/>
        </a:xfrm>
        <a:prstGeom prst="roundRect">
          <a:avLst>
            <a:gd name="adj" fmla="val 10000"/>
          </a:avLst>
        </a:prstGeom>
        <a:solidFill>
          <a:srgbClr val="C42F1A">
            <a:lumMod val="60000"/>
            <a:lumOff val="40000"/>
          </a:srgbClr>
        </a:soli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Youth employment</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B2FBD7F3-73ED-492F-AD83-7795F4627A28}" type="parTrans" cxnId="{6E2F92A9-CD8B-4698-AF03-ED4404CEB637}">
      <dgm:prSet/>
      <dgm:spPr/>
      <dgm:t>
        <a:bodyPr/>
        <a:lstStyle/>
        <a:p>
          <a:endParaRPr lang="en-US"/>
        </a:p>
      </dgm:t>
    </dgm:pt>
    <dgm:pt modelId="{8E799E99-999C-489A-A74B-AA449D8C6EF7}" type="sibTrans" cxnId="{6E2F92A9-CD8B-4698-AF03-ED4404CEB637}">
      <dgm:prSet/>
      <dgm:spPr/>
      <dgm:t>
        <a:bodyPr/>
        <a:lstStyle/>
        <a:p>
          <a:endParaRPr lang="en-US"/>
        </a:p>
      </dgm:t>
    </dgm:pt>
    <dgm:pt modelId="{F208B08A-8052-4531-96FC-41420D8856A0}">
      <dgm:prSet/>
      <dgm:spPr>
        <a:xfrm>
          <a:off x="6779642" y="1509016"/>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Text" lastClr="000000">
                  <a:hueOff val="0"/>
                  <a:satOff val="0"/>
                  <a:lumOff val="0"/>
                  <a:alphaOff val="0"/>
                </a:sysClr>
              </a:solidFill>
              <a:effectLst/>
              <a:latin typeface="Trebuchet MS" panose="020B0603020202020204"/>
              <a:ea typeface="+mn-ea"/>
              <a:cs typeface="+mn-cs"/>
            </a:rPr>
            <a:t>63,7%</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5A78775E-8F3E-4BA5-8DD2-9F056B3F5991}" type="parTrans" cxnId="{8B8F9EE9-EB56-4F43-93D4-7A7C939DC8DF}">
      <dgm:prSet/>
      <dgm:spPr/>
      <dgm:t>
        <a:bodyPr/>
        <a:lstStyle/>
        <a:p>
          <a:endParaRPr lang="en-US"/>
        </a:p>
      </dgm:t>
    </dgm:pt>
    <dgm:pt modelId="{6B521512-5749-47D4-A0C4-DC562F42E4C4}" type="sibTrans" cxnId="{8B8F9EE9-EB56-4F43-93D4-7A7C939DC8DF}">
      <dgm:prSet/>
      <dgm:spPr/>
      <dgm:t>
        <a:bodyPr/>
        <a:lstStyle/>
        <a:p>
          <a:endParaRPr lang="en-US"/>
        </a:p>
      </dgm:t>
    </dgm:pt>
    <dgm:pt modelId="{D64AC0F7-7A2D-4E07-934B-9205DA4AFC5D}">
      <dgm:prSet/>
      <dgm:spPr>
        <a:xfrm>
          <a:off x="8765955" y="0"/>
          <a:ext cx="2037244" cy="5028624"/>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Active</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9C9EBF49-1FBA-4EB3-A54F-5AB819BF3D37}" type="parTrans" cxnId="{FA56D1E8-017D-4FD8-BFAB-9B8B6AAF6C07}">
      <dgm:prSet/>
      <dgm:spPr/>
      <dgm:t>
        <a:bodyPr/>
        <a:lstStyle/>
        <a:p>
          <a:endParaRPr lang="en-US"/>
        </a:p>
      </dgm:t>
    </dgm:pt>
    <dgm:pt modelId="{4A9995B6-3B28-4698-BDDA-5E3083FB8E5E}" type="sibTrans" cxnId="{FA56D1E8-017D-4FD8-BFAB-9B8B6AAF6C07}">
      <dgm:prSet/>
      <dgm:spPr/>
      <dgm:t>
        <a:bodyPr/>
        <a:lstStyle/>
        <a:p>
          <a:endParaRPr lang="en-US"/>
        </a:p>
      </dgm:t>
    </dgm:pt>
    <dgm:pt modelId="{D09A03BC-21AB-464E-AB48-EBBCE0EE6274}">
      <dgm:prSet/>
      <dgm:spPr>
        <a:xfrm>
          <a:off x="8969679" y="1509016"/>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16,7%</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7030F016-B7B4-4B9A-8768-A54EF0C09200}" type="parTrans" cxnId="{8604CFA3-DB75-42C8-834E-23FD204F520E}">
      <dgm:prSet/>
      <dgm:spPr/>
      <dgm:t>
        <a:bodyPr/>
        <a:lstStyle/>
        <a:p>
          <a:endParaRPr lang="en-US"/>
        </a:p>
      </dgm:t>
    </dgm:pt>
    <dgm:pt modelId="{5E92C13F-8B37-4CA9-9155-80D3E2402ABA}" type="sibTrans" cxnId="{8604CFA3-DB75-42C8-834E-23FD204F520E}">
      <dgm:prSet/>
      <dgm:spPr/>
      <dgm:t>
        <a:bodyPr/>
        <a:lstStyle/>
        <a:p>
          <a:endParaRPr lang="en-US"/>
        </a:p>
      </dgm:t>
    </dgm:pt>
    <dgm:pt modelId="{8D6083B9-7678-4C3A-969A-71F3B4D731A3}">
      <dgm:prSet/>
      <dgm:spPr>
        <a:xfrm>
          <a:off x="8969679" y="3788839"/>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1</a:t>
          </a:r>
          <a:r>
            <a:rPr lang="bg-BG" dirty="0">
              <a:solidFill>
                <a:sysClr val="windowText" lastClr="000000">
                  <a:hueOff val="0"/>
                  <a:satOff val="0"/>
                  <a:lumOff val="0"/>
                  <a:alphaOff val="0"/>
                </a:sysClr>
              </a:solidFill>
              <a:effectLst/>
              <a:latin typeface="Trebuchet MS" panose="020B0603020202020204"/>
              <a:ea typeface="+mn-ea"/>
              <a:cs typeface="+mn-cs"/>
            </a:rPr>
            <a:t>7</a:t>
          </a:r>
          <a:r>
            <a:rPr lang="en-US" dirty="0">
              <a:solidFill>
                <a:sysClr val="windowText" lastClr="000000">
                  <a:hueOff val="0"/>
                  <a:satOff val="0"/>
                  <a:lumOff val="0"/>
                  <a:alphaOff val="0"/>
                </a:sysClr>
              </a:solidFill>
              <a:effectLst/>
              <a:latin typeface="Trebuchet MS" panose="020B0603020202020204"/>
              <a:ea typeface="+mn-ea"/>
              <a:cs typeface="+mn-cs"/>
            </a:rPr>
            <a:t>,</a:t>
          </a:r>
          <a:r>
            <a:rPr lang="bg-BG" dirty="0">
              <a:solidFill>
                <a:sysClr val="windowText" lastClr="000000">
                  <a:hueOff val="0"/>
                  <a:satOff val="0"/>
                  <a:lumOff val="0"/>
                  <a:alphaOff val="0"/>
                </a:sysClr>
              </a:solidFill>
              <a:effectLst/>
              <a:latin typeface="Trebuchet MS" panose="020B0603020202020204"/>
              <a:ea typeface="+mn-ea"/>
              <a:cs typeface="+mn-cs"/>
            </a:rPr>
            <a:t>1</a:t>
          </a:r>
          <a:r>
            <a:rPr lang="en-US" dirty="0">
              <a:solidFill>
                <a:sysClr val="windowText" lastClr="000000">
                  <a:hueOff val="0"/>
                  <a:satOff val="0"/>
                  <a:lumOff val="0"/>
                  <a:alphaOff val="0"/>
                </a:sysClr>
              </a:solidFill>
              <a:effectLst/>
              <a:latin typeface="Trebuchet MS" panose="020B0603020202020204"/>
              <a:ea typeface="+mn-ea"/>
              <a:cs typeface="+mn-cs"/>
            </a:rPr>
            <a:t>%</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577995A7-F532-4F71-AE0A-8381D3A1D8A7}" type="parTrans" cxnId="{B2179A43-77E4-4317-8CA3-482807C9E209}">
      <dgm:prSet/>
      <dgm:spPr/>
      <dgm:t>
        <a:bodyPr/>
        <a:lstStyle/>
        <a:p>
          <a:endParaRPr lang="en-US"/>
        </a:p>
      </dgm:t>
    </dgm:pt>
    <dgm:pt modelId="{9C028CE1-F66A-48D9-95A8-48F94C02C211}" type="sibTrans" cxnId="{B2179A43-77E4-4317-8CA3-482807C9E209}">
      <dgm:prSet/>
      <dgm:spPr/>
      <dgm:t>
        <a:bodyPr/>
        <a:lstStyle/>
        <a:p>
          <a:endParaRPr lang="en-US"/>
        </a:p>
      </dgm:t>
    </dgm:pt>
    <dgm:pt modelId="{A80626EA-AFDC-49BC-BB41-D6620D2943F0}">
      <dgm:prSet/>
      <dgm:spPr>
        <a:xfrm>
          <a:off x="5805" y="0"/>
          <a:ext cx="2037244" cy="5028624"/>
        </a:xfrm>
        <a:prstGeom prst="roundRect">
          <a:avLst>
            <a:gd name="adj" fmla="val 10000"/>
          </a:avLst>
        </a:prstGeom>
        <a:solidFill>
          <a:srgbClr val="92D050"/>
        </a:solidFill>
        <a:ln>
          <a:noFill/>
        </a:ln>
        <a:effectLst/>
        <a:scene3d>
          <a:camera prst="orthographicFront"/>
          <a:lightRig rig="flat" dir="t"/>
        </a:scene3d>
        <a:sp3d z="-190500" extrusionH="12700" prstMaterial="plastic">
          <a:bevelT w="50800" h="50800"/>
        </a:sp3d>
      </dgm:spPr>
      <dgm:t>
        <a:bodyPr/>
        <a:lstStyle/>
        <a:p>
          <a:pPr>
            <a:buNone/>
          </a:pPr>
          <a:r>
            <a:rPr lang="en-US" dirty="0">
              <a:solidFill>
                <a:sysClr val="windowText" lastClr="000000">
                  <a:hueOff val="0"/>
                  <a:satOff val="0"/>
                  <a:lumOff val="0"/>
                  <a:alphaOff val="0"/>
                </a:sysClr>
              </a:solidFill>
              <a:latin typeface="Trebuchet MS" panose="020B0603020202020204"/>
              <a:ea typeface="+mn-ea"/>
              <a:cs typeface="+mn-cs"/>
            </a:rPr>
            <a:t>Scheme</a:t>
          </a:r>
        </a:p>
      </dgm:t>
    </dgm:pt>
    <dgm:pt modelId="{1EA07468-CA04-4601-A70F-4F1C9E14C350}" type="parTrans" cxnId="{B0825A58-A6A3-470F-B25C-DB4360811246}">
      <dgm:prSet/>
      <dgm:spPr/>
      <dgm:t>
        <a:bodyPr/>
        <a:lstStyle/>
        <a:p>
          <a:endParaRPr lang="en-US"/>
        </a:p>
      </dgm:t>
    </dgm:pt>
    <dgm:pt modelId="{FC50CB60-6A7D-4E72-A4FF-6ADB2A9A801E}" type="sibTrans" cxnId="{B0825A58-A6A3-470F-B25C-DB4360811246}">
      <dgm:prSet/>
      <dgm:spPr/>
      <dgm:t>
        <a:bodyPr/>
        <a:lstStyle/>
        <a:p>
          <a:endParaRPr lang="en-US"/>
        </a:p>
      </dgm:t>
    </dgm:pt>
    <dgm:pt modelId="{88AB2E20-3685-4113-A358-75757489AD02}">
      <dgm:prSet/>
      <dgm:spPr>
        <a:xfrm>
          <a:off x="209530" y="3788839"/>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Text" lastClr="000000">
                  <a:hueOff val="0"/>
                  <a:satOff val="0"/>
                  <a:lumOff val="0"/>
                  <a:alphaOff val="0"/>
                </a:sysClr>
              </a:solidFill>
              <a:effectLst/>
              <a:latin typeface="Trebuchet MS" panose="020B0603020202020204"/>
              <a:ea typeface="+mn-ea"/>
              <a:cs typeface="+mn-cs"/>
            </a:rPr>
            <a:t>Total working</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575B7E5F-0BFA-4217-80A8-B0E24681BD83}" type="parTrans" cxnId="{AD7BC75C-C90B-4497-8EB2-9751483F9164}">
      <dgm:prSet/>
      <dgm:spPr/>
      <dgm:t>
        <a:bodyPr/>
        <a:lstStyle/>
        <a:p>
          <a:endParaRPr lang="en-US"/>
        </a:p>
      </dgm:t>
    </dgm:pt>
    <dgm:pt modelId="{12D878BA-37A2-4BDA-AAA2-399EC302F59A}" type="sibTrans" cxnId="{AD7BC75C-C90B-4497-8EB2-9751483F9164}">
      <dgm:prSet/>
      <dgm:spPr/>
      <dgm:t>
        <a:bodyPr/>
        <a:lstStyle/>
        <a:p>
          <a:endParaRPr lang="en-US"/>
        </a:p>
      </dgm:t>
    </dgm:pt>
    <dgm:pt modelId="{569F5E40-BACE-4239-BED2-B2A040DDA39A}">
      <dgm:prSet/>
      <dgm:spPr>
        <a:xfrm>
          <a:off x="209530" y="1509016"/>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b="0" i="0" u="none" dirty="0">
              <a:solidFill>
                <a:sysClr val="windowText" lastClr="000000">
                  <a:hueOff val="0"/>
                  <a:satOff val="0"/>
                  <a:lumOff val="0"/>
                  <a:alphaOff val="0"/>
                </a:sysClr>
              </a:solidFill>
              <a:latin typeface="Trebuchet MS" panose="020B0603020202020204"/>
              <a:ea typeface="+mn-ea"/>
              <a:cs typeface="+mn-cs"/>
            </a:rPr>
            <a:t>Received an offer from the same employer</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72758AEB-EEE3-417D-8CD2-15D942F399B8}" type="parTrans" cxnId="{3A1B376E-9D9D-4F4C-9E0C-4EFB24D402C2}">
      <dgm:prSet/>
      <dgm:spPr/>
      <dgm:t>
        <a:bodyPr/>
        <a:lstStyle/>
        <a:p>
          <a:endParaRPr lang="en-US"/>
        </a:p>
      </dgm:t>
    </dgm:pt>
    <dgm:pt modelId="{DCD499CD-05F4-4226-8F26-B0A4342ACC92}" type="sibTrans" cxnId="{3A1B376E-9D9D-4F4C-9E0C-4EFB24D402C2}">
      <dgm:prSet/>
      <dgm:spPr/>
      <dgm:t>
        <a:bodyPr/>
        <a:lstStyle/>
        <a:p>
          <a:endParaRPr lang="en-US"/>
        </a:p>
      </dgm:t>
    </dgm:pt>
    <dgm:pt modelId="{D27E2486-E024-4E75-BB05-CFA138E0BB48}">
      <dgm:prSet/>
      <dgm:spPr>
        <a:xfrm>
          <a:off x="209530" y="2648928"/>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rtl="0">
            <a:buNone/>
          </a:pPr>
          <a:r>
            <a:rPr lang="en-US" b="0" i="0" u="none" dirty="0">
              <a:solidFill>
                <a:sysClr val="windowText" lastClr="000000">
                  <a:hueOff val="0"/>
                  <a:satOff val="0"/>
                  <a:lumOff val="0"/>
                  <a:alphaOff val="0"/>
                </a:sysClr>
              </a:solidFill>
              <a:latin typeface="Trebuchet MS" panose="020B0603020202020204"/>
              <a:ea typeface="+mn-ea"/>
              <a:cs typeface="+mn-cs"/>
            </a:rPr>
            <a:t>Received an offer from another employer</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203E2338-A5AB-4065-BDCF-C3615212B84A}" type="parTrans" cxnId="{80DA1BC5-1B7B-4916-910C-888600D06346}">
      <dgm:prSet/>
      <dgm:spPr/>
      <dgm:t>
        <a:bodyPr/>
        <a:lstStyle/>
        <a:p>
          <a:endParaRPr lang="en-US"/>
        </a:p>
      </dgm:t>
    </dgm:pt>
    <dgm:pt modelId="{1B8EC224-85C4-46EA-9C1E-8F70B4BCB6DE}" type="sibTrans" cxnId="{80DA1BC5-1B7B-4916-910C-888600D06346}">
      <dgm:prSet/>
      <dgm:spPr/>
      <dgm:t>
        <a:bodyPr/>
        <a:lstStyle/>
        <a:p>
          <a:endParaRPr lang="en-US"/>
        </a:p>
      </dgm:t>
    </dgm:pt>
    <dgm:pt modelId="{5C867491-0ABF-40DE-8DEB-168C725069C2}">
      <dgm:prSet custT="1"/>
      <dgm:spPr>
        <a:xfrm>
          <a:off x="2399567" y="1509198"/>
          <a:ext cx="1629795" cy="9480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bg-BG" sz="1600" dirty="0">
              <a:solidFill>
                <a:sysClr val="windowText" lastClr="000000">
                  <a:hueOff val="0"/>
                  <a:satOff val="0"/>
                  <a:lumOff val="0"/>
                  <a:alphaOff val="0"/>
                </a:sysClr>
              </a:solidFill>
              <a:effectLst/>
              <a:latin typeface="Trebuchet MS" panose="020B0603020202020204"/>
              <a:ea typeface="+mn-ea"/>
              <a:cs typeface="+mn-cs"/>
            </a:rPr>
            <a:t>14,0%</a:t>
          </a:r>
          <a:endParaRPr lang="ru-RU" sz="1600" dirty="0">
            <a:solidFill>
              <a:sysClr val="windowText" lastClr="000000">
                <a:hueOff val="0"/>
                <a:satOff val="0"/>
                <a:lumOff val="0"/>
                <a:alphaOff val="0"/>
              </a:sysClr>
            </a:solidFill>
            <a:effectLst/>
            <a:latin typeface="Trebuchet MS" panose="020B0603020202020204"/>
            <a:ea typeface="+mn-ea"/>
            <a:cs typeface="+mn-cs"/>
          </a:endParaRPr>
        </a:p>
      </dgm:t>
    </dgm:pt>
    <dgm:pt modelId="{F8F6EEB6-E21F-49DD-8314-B16C4D4D0F37}" type="parTrans" cxnId="{4BA9CD91-F9D6-4240-9778-26AB27801C23}">
      <dgm:prSet/>
      <dgm:spPr/>
      <dgm:t>
        <a:bodyPr/>
        <a:lstStyle/>
        <a:p>
          <a:endParaRPr lang="en-US"/>
        </a:p>
      </dgm:t>
    </dgm:pt>
    <dgm:pt modelId="{5D8B08DC-C6A5-4306-B297-8F9BB083F371}" type="sibTrans" cxnId="{4BA9CD91-F9D6-4240-9778-26AB27801C23}">
      <dgm:prSet/>
      <dgm:spPr/>
      <dgm:t>
        <a:bodyPr/>
        <a:lstStyle/>
        <a:p>
          <a:endParaRPr lang="en-US"/>
        </a:p>
      </dgm:t>
    </dgm:pt>
    <dgm:pt modelId="{741D2F17-C0FA-4081-B8CD-6DB58388BFD7}">
      <dgm:prSet/>
      <dgm:spPr>
        <a:xfrm>
          <a:off x="4589604" y="1509016"/>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Text" lastClr="000000">
                  <a:hueOff val="0"/>
                  <a:satOff val="0"/>
                  <a:lumOff val="0"/>
                  <a:alphaOff val="0"/>
                </a:sysClr>
              </a:solidFill>
              <a:effectLst/>
              <a:latin typeface="Trebuchet MS" panose="020B0603020202020204"/>
              <a:ea typeface="+mn-ea"/>
              <a:cs typeface="+mn-cs"/>
            </a:rPr>
            <a:t>29,3%</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931A09C2-4CD6-4C46-A3CD-F3287D29D7D7}" type="sibTrans" cxnId="{13647DBE-34E9-4B23-8677-A5354113F4F5}">
      <dgm:prSet/>
      <dgm:spPr/>
      <dgm:t>
        <a:bodyPr/>
        <a:lstStyle/>
        <a:p>
          <a:endParaRPr lang="en-US"/>
        </a:p>
      </dgm:t>
    </dgm:pt>
    <dgm:pt modelId="{376849A8-DC8C-494B-801B-5C14762FD238}" type="parTrans" cxnId="{13647DBE-34E9-4B23-8677-A5354113F4F5}">
      <dgm:prSet/>
      <dgm:spPr/>
      <dgm:t>
        <a:bodyPr/>
        <a:lstStyle/>
        <a:p>
          <a:endParaRPr lang="en-US"/>
        </a:p>
      </dgm:t>
    </dgm:pt>
    <dgm:pt modelId="{26082006-693B-4C91-8EDE-6B54F6C545C5}">
      <dgm:prSet/>
      <dgm:spPr>
        <a:xfrm>
          <a:off x="4589604" y="3788839"/>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Text" lastClr="000000">
                  <a:hueOff val="0"/>
                  <a:satOff val="0"/>
                  <a:lumOff val="0"/>
                  <a:alphaOff val="0"/>
                </a:sysClr>
              </a:solidFill>
              <a:effectLst/>
              <a:latin typeface="Trebuchet MS" panose="020B0603020202020204"/>
              <a:ea typeface="+mn-ea"/>
              <a:cs typeface="+mn-cs"/>
            </a:rPr>
            <a:t>62,9%</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0BE29D4A-A6A9-44F1-A60F-004B8187460F}" type="parTrans" cxnId="{3AD4F01A-75A9-405D-943C-108FBBEB7447}">
      <dgm:prSet/>
      <dgm:spPr/>
      <dgm:t>
        <a:bodyPr/>
        <a:lstStyle/>
        <a:p>
          <a:endParaRPr lang="en-US"/>
        </a:p>
      </dgm:t>
    </dgm:pt>
    <dgm:pt modelId="{0AF0C5C4-4235-4332-B517-99D6A0EAC318}" type="sibTrans" cxnId="{3AD4F01A-75A9-405D-943C-108FBBEB7447}">
      <dgm:prSet/>
      <dgm:spPr/>
      <dgm:t>
        <a:bodyPr/>
        <a:lstStyle/>
        <a:p>
          <a:endParaRPr lang="en-US"/>
        </a:p>
      </dgm:t>
    </dgm:pt>
    <dgm:pt modelId="{CE0500B1-D344-488D-A340-E04F628E1107}">
      <dgm:prSet/>
      <dgm:spPr>
        <a:xfrm>
          <a:off x="4589604" y="2648928"/>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39,1%</a:t>
          </a:r>
          <a:endParaRPr lang="ru-RU" dirty="0">
            <a:solidFill>
              <a:sysClr val="windowText" lastClr="000000">
                <a:hueOff val="0"/>
                <a:satOff val="0"/>
                <a:lumOff val="0"/>
                <a:alphaOff val="0"/>
              </a:sysClr>
            </a:solidFill>
            <a:latin typeface="Trebuchet MS" panose="020B0603020202020204"/>
            <a:ea typeface="+mn-ea"/>
            <a:cs typeface="+mn-cs"/>
          </a:endParaRPr>
        </a:p>
      </dgm:t>
    </dgm:pt>
    <dgm:pt modelId="{A23E96EE-BD05-45A6-B435-765963C63773}" type="parTrans" cxnId="{411AA1BB-4498-4A2C-BE08-9D1E3895C10A}">
      <dgm:prSet/>
      <dgm:spPr/>
      <dgm:t>
        <a:bodyPr/>
        <a:lstStyle/>
        <a:p>
          <a:endParaRPr lang="en-US"/>
        </a:p>
      </dgm:t>
    </dgm:pt>
    <dgm:pt modelId="{45CF3A88-6E12-417E-B807-17283135E7DF}" type="sibTrans" cxnId="{411AA1BB-4498-4A2C-BE08-9D1E3895C10A}">
      <dgm:prSet/>
      <dgm:spPr/>
      <dgm:t>
        <a:bodyPr/>
        <a:lstStyle/>
        <a:p>
          <a:endParaRPr lang="en-US"/>
        </a:p>
      </dgm:t>
    </dgm:pt>
    <dgm:pt modelId="{A3D6D74F-791B-4E8B-94B5-C98C0BAA6681}">
      <dgm:prSet custT="1"/>
      <dgm:spPr>
        <a:xfrm>
          <a:off x="2399567" y="2603071"/>
          <a:ext cx="1629795" cy="107963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bg-BG" sz="1600" dirty="0">
              <a:solidFill>
                <a:sysClr val="windowText" lastClr="000000">
                  <a:hueOff val="0"/>
                  <a:satOff val="0"/>
                  <a:lumOff val="0"/>
                  <a:alphaOff val="0"/>
                </a:sysClr>
              </a:solidFill>
              <a:effectLst/>
              <a:latin typeface="Trebuchet MS" panose="020B0603020202020204"/>
              <a:ea typeface="+mn-ea"/>
              <a:cs typeface="+mn-cs"/>
            </a:rPr>
            <a:t>13,6%</a:t>
          </a:r>
          <a:endParaRPr lang="ru-RU" sz="1600" b="0" dirty="0">
            <a:solidFill>
              <a:sysClr val="windowText" lastClr="000000">
                <a:hueOff val="0"/>
                <a:satOff val="0"/>
                <a:lumOff val="0"/>
                <a:alphaOff val="0"/>
              </a:sysClr>
            </a:solidFill>
            <a:latin typeface="Trebuchet MS" panose="020B0603020202020204"/>
            <a:ea typeface="+mn-ea"/>
            <a:cs typeface="+mn-cs"/>
          </a:endParaRPr>
        </a:p>
      </dgm:t>
    </dgm:pt>
    <dgm:pt modelId="{4AA18BCB-AF3E-47B1-9446-350735EF3F87}" type="parTrans" cxnId="{BBC43188-D089-48BF-8B16-F5CDF4E68284}">
      <dgm:prSet/>
      <dgm:spPr/>
      <dgm:t>
        <a:bodyPr/>
        <a:lstStyle/>
        <a:p>
          <a:endParaRPr lang="en-US"/>
        </a:p>
      </dgm:t>
    </dgm:pt>
    <dgm:pt modelId="{D8DF7467-129D-4F45-A138-70CBC093D27D}" type="sibTrans" cxnId="{BBC43188-D089-48BF-8B16-F5CDF4E68284}">
      <dgm:prSet/>
      <dgm:spPr/>
      <dgm:t>
        <a:bodyPr/>
        <a:lstStyle/>
        <a:p>
          <a:endParaRPr lang="en-US"/>
        </a:p>
      </dgm:t>
    </dgm:pt>
    <dgm:pt modelId="{D4EC328B-DE72-474A-A849-648E0292EA04}">
      <dgm:prSet/>
      <dgm:spPr>
        <a:xfrm>
          <a:off x="6779642" y="3788839"/>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GB" dirty="0">
              <a:solidFill>
                <a:sysClr val="windowText" lastClr="000000">
                  <a:hueOff val="0"/>
                  <a:satOff val="0"/>
                  <a:lumOff val="0"/>
                  <a:alphaOff val="0"/>
                </a:sysClr>
              </a:solidFill>
              <a:effectLst/>
              <a:latin typeface="Trebuchet MS" panose="020B0603020202020204"/>
              <a:ea typeface="+mn-ea"/>
              <a:cs typeface="+mn-cs"/>
            </a:rPr>
            <a:t>74,8%</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081B5CFB-DFB6-424B-ACF1-B180AAE3111A}" type="parTrans" cxnId="{B2463E17-CD28-4D89-AF39-A1D7403FED1E}">
      <dgm:prSet/>
      <dgm:spPr/>
      <dgm:t>
        <a:bodyPr/>
        <a:lstStyle/>
        <a:p>
          <a:endParaRPr lang="en-US"/>
        </a:p>
      </dgm:t>
    </dgm:pt>
    <dgm:pt modelId="{2E4D93C3-1935-4A25-A1D3-DE9E0BC51934}" type="sibTrans" cxnId="{B2463E17-CD28-4D89-AF39-A1D7403FED1E}">
      <dgm:prSet/>
      <dgm:spPr/>
      <dgm:t>
        <a:bodyPr/>
        <a:lstStyle/>
        <a:p>
          <a:endParaRPr lang="en-US"/>
        </a:p>
      </dgm:t>
    </dgm:pt>
    <dgm:pt modelId="{B8E6A07F-235A-4190-9482-804EE88E513D}">
      <dgm:prSet/>
      <dgm:spPr>
        <a:xfrm>
          <a:off x="6779642" y="2648928"/>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25,0%</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ADEDD649-B3B7-4772-8D71-ED2FD5E91E6D}" type="parTrans" cxnId="{25F5040A-1CFE-484F-8E05-0FB50D4DAAB5}">
      <dgm:prSet/>
      <dgm:spPr/>
      <dgm:t>
        <a:bodyPr/>
        <a:lstStyle/>
        <a:p>
          <a:endParaRPr lang="en-US"/>
        </a:p>
      </dgm:t>
    </dgm:pt>
    <dgm:pt modelId="{140F37E3-DA2D-4227-8F0F-CD350BBF562E}" type="sibTrans" cxnId="{25F5040A-1CFE-484F-8E05-0FB50D4DAAB5}">
      <dgm:prSet/>
      <dgm:spPr/>
      <dgm:t>
        <a:bodyPr/>
        <a:lstStyle/>
        <a:p>
          <a:endParaRPr lang="en-US"/>
        </a:p>
      </dgm:t>
    </dgm:pt>
    <dgm:pt modelId="{EAF81934-F6EE-4570-B69C-15C7E04C7FC3}">
      <dgm:prSet/>
      <dgm:spPr>
        <a:xfrm>
          <a:off x="8969679" y="2648928"/>
          <a:ext cx="1629795" cy="98792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gm:spPr>
      <dgm:t>
        <a:bodyPr/>
        <a:lstStyle/>
        <a:p>
          <a:pPr>
            <a:buNone/>
          </a:pPr>
          <a:r>
            <a:rPr lang="en-US" dirty="0">
              <a:solidFill>
                <a:sysClr val="windowText" lastClr="000000">
                  <a:hueOff val="0"/>
                  <a:satOff val="0"/>
                  <a:lumOff val="0"/>
                  <a:alphaOff val="0"/>
                </a:sysClr>
              </a:solidFill>
              <a:effectLst/>
              <a:latin typeface="Trebuchet MS" panose="020B0603020202020204"/>
              <a:ea typeface="+mn-ea"/>
              <a:cs typeface="+mn-cs"/>
            </a:rPr>
            <a:t>16,7%</a:t>
          </a:r>
          <a:endParaRPr lang="en-US" dirty="0">
            <a:solidFill>
              <a:sysClr val="windowText" lastClr="000000">
                <a:hueOff val="0"/>
                <a:satOff val="0"/>
                <a:lumOff val="0"/>
                <a:alphaOff val="0"/>
              </a:sysClr>
            </a:solidFill>
            <a:latin typeface="Trebuchet MS" panose="020B0603020202020204"/>
            <a:ea typeface="+mn-ea"/>
            <a:cs typeface="+mn-cs"/>
          </a:endParaRPr>
        </a:p>
      </dgm:t>
    </dgm:pt>
    <dgm:pt modelId="{089AD65F-76E1-4B62-A723-C412537081DC}" type="parTrans" cxnId="{77D8C75C-EEA7-4C42-B746-1ADB8F3D0741}">
      <dgm:prSet/>
      <dgm:spPr/>
      <dgm:t>
        <a:bodyPr/>
        <a:lstStyle/>
        <a:p>
          <a:endParaRPr lang="en-US"/>
        </a:p>
      </dgm:t>
    </dgm:pt>
    <dgm:pt modelId="{D350D187-AE59-4CE0-9277-E7BBF92D9255}" type="sibTrans" cxnId="{77D8C75C-EEA7-4C42-B746-1ADB8F3D0741}">
      <dgm:prSet/>
      <dgm:spPr/>
      <dgm:t>
        <a:bodyPr/>
        <a:lstStyle/>
        <a:p>
          <a:endParaRPr lang="en-US"/>
        </a:p>
      </dgm:t>
    </dgm:pt>
    <dgm:pt modelId="{EB6EEF7D-5ACA-489B-A309-8FA026D5056F}" type="pres">
      <dgm:prSet presAssocID="{3127ABAA-B4F6-420E-8B5C-6BB40824C942}" presName="theList" presStyleCnt="0">
        <dgm:presLayoutVars>
          <dgm:dir/>
          <dgm:animLvl val="lvl"/>
          <dgm:resizeHandles val="exact"/>
        </dgm:presLayoutVars>
      </dgm:prSet>
      <dgm:spPr/>
    </dgm:pt>
    <dgm:pt modelId="{74BAC42F-685C-44DB-9E39-CCA72C366240}" type="pres">
      <dgm:prSet presAssocID="{A80626EA-AFDC-49BC-BB41-D6620D2943F0}" presName="compNode" presStyleCnt="0"/>
      <dgm:spPr/>
    </dgm:pt>
    <dgm:pt modelId="{852A3A53-4AE6-4743-9CC4-BFFDC7D281B1}" type="pres">
      <dgm:prSet presAssocID="{A80626EA-AFDC-49BC-BB41-D6620D2943F0}" presName="aNode" presStyleLbl="bgShp" presStyleIdx="0" presStyleCnt="5"/>
      <dgm:spPr/>
    </dgm:pt>
    <dgm:pt modelId="{1BBF7E88-BBF9-40F6-9DAE-9269A4FFE12B}" type="pres">
      <dgm:prSet presAssocID="{A80626EA-AFDC-49BC-BB41-D6620D2943F0}" presName="textNode" presStyleLbl="bgShp" presStyleIdx="0" presStyleCnt="5"/>
      <dgm:spPr/>
    </dgm:pt>
    <dgm:pt modelId="{464102EE-E87D-4606-B530-2FC0962536B7}" type="pres">
      <dgm:prSet presAssocID="{A80626EA-AFDC-49BC-BB41-D6620D2943F0}" presName="compChildNode" presStyleCnt="0"/>
      <dgm:spPr/>
    </dgm:pt>
    <dgm:pt modelId="{8BA5658E-A29D-4574-9CC9-75B122D150CF}" type="pres">
      <dgm:prSet presAssocID="{A80626EA-AFDC-49BC-BB41-D6620D2943F0}" presName="theInnerList" presStyleCnt="0"/>
      <dgm:spPr/>
    </dgm:pt>
    <dgm:pt modelId="{A75A8BB3-2B5A-4CE7-BCC3-CCC9E5436839}" type="pres">
      <dgm:prSet presAssocID="{569F5E40-BACE-4239-BED2-B2A040DDA39A}" presName="childNode" presStyleLbl="node1" presStyleIdx="0" presStyleCnt="15">
        <dgm:presLayoutVars>
          <dgm:bulletEnabled val="1"/>
        </dgm:presLayoutVars>
      </dgm:prSet>
      <dgm:spPr/>
    </dgm:pt>
    <dgm:pt modelId="{5BFD3E9A-4E08-46F0-A52A-6AED8A56D4C5}" type="pres">
      <dgm:prSet presAssocID="{569F5E40-BACE-4239-BED2-B2A040DDA39A}" presName="aSpace2" presStyleCnt="0"/>
      <dgm:spPr/>
    </dgm:pt>
    <dgm:pt modelId="{D9CC7DF3-D8E9-4122-8312-F24236DCAFA4}" type="pres">
      <dgm:prSet presAssocID="{D27E2486-E024-4E75-BB05-CFA138E0BB48}" presName="childNode" presStyleLbl="node1" presStyleIdx="1" presStyleCnt="15">
        <dgm:presLayoutVars>
          <dgm:bulletEnabled val="1"/>
        </dgm:presLayoutVars>
      </dgm:prSet>
      <dgm:spPr/>
    </dgm:pt>
    <dgm:pt modelId="{847387C4-8C44-4B84-9C31-E3972935EF18}" type="pres">
      <dgm:prSet presAssocID="{D27E2486-E024-4E75-BB05-CFA138E0BB48}" presName="aSpace2" presStyleCnt="0"/>
      <dgm:spPr/>
    </dgm:pt>
    <dgm:pt modelId="{7F5F5BEF-8338-4F64-9C3A-E167BAE8B57C}" type="pres">
      <dgm:prSet presAssocID="{88AB2E20-3685-4113-A358-75757489AD02}" presName="childNode" presStyleLbl="node1" presStyleIdx="2" presStyleCnt="15">
        <dgm:presLayoutVars>
          <dgm:bulletEnabled val="1"/>
        </dgm:presLayoutVars>
      </dgm:prSet>
      <dgm:spPr/>
    </dgm:pt>
    <dgm:pt modelId="{96F84BD8-9A29-4296-9701-4A53905F98ED}" type="pres">
      <dgm:prSet presAssocID="{A80626EA-AFDC-49BC-BB41-D6620D2943F0}" presName="aSpace" presStyleCnt="0"/>
      <dgm:spPr/>
    </dgm:pt>
    <dgm:pt modelId="{CDDEFF60-D244-4299-A25D-75F0ED60DE21}" type="pres">
      <dgm:prSet presAssocID="{D64276F1-454A-4451-9A06-0B2C08735186}" presName="compNode" presStyleCnt="0"/>
      <dgm:spPr/>
    </dgm:pt>
    <dgm:pt modelId="{06A6F60A-0607-4EC4-985F-10CC95C0532F}" type="pres">
      <dgm:prSet presAssocID="{D64276F1-454A-4451-9A06-0B2C08735186}" presName="aNode" presStyleLbl="bgShp" presStyleIdx="1" presStyleCnt="5"/>
      <dgm:spPr/>
    </dgm:pt>
    <dgm:pt modelId="{A5D6EA41-81FF-4CA3-A2A1-2896DDF0B36F}" type="pres">
      <dgm:prSet presAssocID="{D64276F1-454A-4451-9A06-0B2C08735186}" presName="textNode" presStyleLbl="bgShp" presStyleIdx="1" presStyleCnt="5"/>
      <dgm:spPr/>
    </dgm:pt>
    <dgm:pt modelId="{F05AAF68-BE9A-4192-816B-9E07742F102B}" type="pres">
      <dgm:prSet presAssocID="{D64276F1-454A-4451-9A06-0B2C08735186}" presName="compChildNode" presStyleCnt="0"/>
      <dgm:spPr/>
    </dgm:pt>
    <dgm:pt modelId="{CFF76E5F-3C36-4419-92C6-F7702AF57807}" type="pres">
      <dgm:prSet presAssocID="{D64276F1-454A-4451-9A06-0B2C08735186}" presName="theInnerList" presStyleCnt="0"/>
      <dgm:spPr/>
    </dgm:pt>
    <dgm:pt modelId="{159BBC76-793A-43F2-B79B-4B5D16E60800}" type="pres">
      <dgm:prSet presAssocID="{5C867491-0ABF-40DE-8DEB-168C725069C2}" presName="childNode" presStyleLbl="node1" presStyleIdx="3" presStyleCnt="15">
        <dgm:presLayoutVars>
          <dgm:bulletEnabled val="1"/>
        </dgm:presLayoutVars>
      </dgm:prSet>
      <dgm:spPr/>
    </dgm:pt>
    <dgm:pt modelId="{B92B37B7-3843-410B-A110-CFB679B2AB05}" type="pres">
      <dgm:prSet presAssocID="{5C867491-0ABF-40DE-8DEB-168C725069C2}" presName="aSpace2" presStyleCnt="0"/>
      <dgm:spPr/>
    </dgm:pt>
    <dgm:pt modelId="{B43F590D-048F-4C02-B41F-35BFF9206D2B}" type="pres">
      <dgm:prSet presAssocID="{A3D6D74F-791B-4E8B-94B5-C98C0BAA6681}" presName="childNode" presStyleLbl="node1" presStyleIdx="4" presStyleCnt="15" custScaleY="113883">
        <dgm:presLayoutVars>
          <dgm:bulletEnabled val="1"/>
        </dgm:presLayoutVars>
      </dgm:prSet>
      <dgm:spPr/>
    </dgm:pt>
    <dgm:pt modelId="{AACED4E6-C671-4C13-83D5-10053FE785D6}" type="pres">
      <dgm:prSet presAssocID="{A3D6D74F-791B-4E8B-94B5-C98C0BAA6681}" presName="aSpace2" presStyleCnt="0"/>
      <dgm:spPr/>
    </dgm:pt>
    <dgm:pt modelId="{640FBE02-939D-42C4-9CFA-E51E21CBBDD9}" type="pres">
      <dgm:prSet presAssocID="{B71D41C6-6473-4379-A6F3-5F47BB5A6C6B}" presName="childNode" presStyleLbl="node1" presStyleIdx="5" presStyleCnt="15">
        <dgm:presLayoutVars>
          <dgm:bulletEnabled val="1"/>
        </dgm:presLayoutVars>
      </dgm:prSet>
      <dgm:spPr/>
    </dgm:pt>
    <dgm:pt modelId="{F931D460-7EC0-4C05-A2CD-5DF03FB2ED1B}" type="pres">
      <dgm:prSet presAssocID="{D64276F1-454A-4451-9A06-0B2C08735186}" presName="aSpace" presStyleCnt="0"/>
      <dgm:spPr/>
    </dgm:pt>
    <dgm:pt modelId="{258BC94F-0EA4-4FD9-99CA-AD2BB5C946B7}" type="pres">
      <dgm:prSet presAssocID="{BD48C521-5475-40A0-9E8B-A9890B094166}" presName="compNode" presStyleCnt="0"/>
      <dgm:spPr/>
    </dgm:pt>
    <dgm:pt modelId="{D46F58DF-4FD4-4F5A-AA48-56AA47F323BD}" type="pres">
      <dgm:prSet presAssocID="{BD48C521-5475-40A0-9E8B-A9890B094166}" presName="aNode" presStyleLbl="bgShp" presStyleIdx="2" presStyleCnt="5"/>
      <dgm:spPr/>
    </dgm:pt>
    <dgm:pt modelId="{38ED51A4-D343-44D4-B404-5233E831BC87}" type="pres">
      <dgm:prSet presAssocID="{BD48C521-5475-40A0-9E8B-A9890B094166}" presName="textNode" presStyleLbl="bgShp" presStyleIdx="2" presStyleCnt="5"/>
      <dgm:spPr/>
    </dgm:pt>
    <dgm:pt modelId="{9077A022-FD71-4202-B3C9-FDC7CEB8F1A3}" type="pres">
      <dgm:prSet presAssocID="{BD48C521-5475-40A0-9E8B-A9890B094166}" presName="compChildNode" presStyleCnt="0"/>
      <dgm:spPr/>
    </dgm:pt>
    <dgm:pt modelId="{B20A97E4-7DA5-41B6-A99C-46B4FE93E84E}" type="pres">
      <dgm:prSet presAssocID="{BD48C521-5475-40A0-9E8B-A9890B094166}" presName="theInnerList" presStyleCnt="0"/>
      <dgm:spPr/>
    </dgm:pt>
    <dgm:pt modelId="{A5739801-F9BE-4DE9-A37E-2F92526B5E06}" type="pres">
      <dgm:prSet presAssocID="{741D2F17-C0FA-4081-B8CD-6DB58388BFD7}" presName="childNode" presStyleLbl="node1" presStyleIdx="6" presStyleCnt="15">
        <dgm:presLayoutVars>
          <dgm:bulletEnabled val="1"/>
        </dgm:presLayoutVars>
      </dgm:prSet>
      <dgm:spPr/>
    </dgm:pt>
    <dgm:pt modelId="{16D6C419-9895-4DB8-BABE-026430B17B57}" type="pres">
      <dgm:prSet presAssocID="{741D2F17-C0FA-4081-B8CD-6DB58388BFD7}" presName="aSpace2" presStyleCnt="0"/>
      <dgm:spPr/>
    </dgm:pt>
    <dgm:pt modelId="{9ED30E6A-E819-47BE-9C42-E62397EE3F13}" type="pres">
      <dgm:prSet presAssocID="{CE0500B1-D344-488D-A340-E04F628E1107}" presName="childNode" presStyleLbl="node1" presStyleIdx="7" presStyleCnt="15">
        <dgm:presLayoutVars>
          <dgm:bulletEnabled val="1"/>
        </dgm:presLayoutVars>
      </dgm:prSet>
      <dgm:spPr/>
    </dgm:pt>
    <dgm:pt modelId="{084DEE6D-808A-4ECF-9DE3-7C33CE7DA9AC}" type="pres">
      <dgm:prSet presAssocID="{CE0500B1-D344-488D-A340-E04F628E1107}" presName="aSpace2" presStyleCnt="0"/>
      <dgm:spPr/>
    </dgm:pt>
    <dgm:pt modelId="{475205B4-EDF7-4F28-ADC7-2D6D1711EFF7}" type="pres">
      <dgm:prSet presAssocID="{26082006-693B-4C91-8EDE-6B54F6C545C5}" presName="childNode" presStyleLbl="node1" presStyleIdx="8" presStyleCnt="15">
        <dgm:presLayoutVars>
          <dgm:bulletEnabled val="1"/>
        </dgm:presLayoutVars>
      </dgm:prSet>
      <dgm:spPr/>
    </dgm:pt>
    <dgm:pt modelId="{93567152-5E41-4ACE-AA92-C4726A8F55AD}" type="pres">
      <dgm:prSet presAssocID="{BD48C521-5475-40A0-9E8B-A9890B094166}" presName="aSpace" presStyleCnt="0"/>
      <dgm:spPr/>
    </dgm:pt>
    <dgm:pt modelId="{4CCE4BA2-E2B6-4240-BF96-A75113B02AB1}" type="pres">
      <dgm:prSet presAssocID="{BD0DA1AE-B31B-41B0-89DD-2F6043363BD7}" presName="compNode" presStyleCnt="0"/>
      <dgm:spPr/>
    </dgm:pt>
    <dgm:pt modelId="{7307587A-C618-4511-B86D-A531F34D7CEA}" type="pres">
      <dgm:prSet presAssocID="{BD0DA1AE-B31B-41B0-89DD-2F6043363BD7}" presName="aNode" presStyleLbl="bgShp" presStyleIdx="3" presStyleCnt="5"/>
      <dgm:spPr/>
    </dgm:pt>
    <dgm:pt modelId="{5B131C4C-DC00-40E0-8FA0-736B239872CF}" type="pres">
      <dgm:prSet presAssocID="{BD0DA1AE-B31B-41B0-89DD-2F6043363BD7}" presName="textNode" presStyleLbl="bgShp" presStyleIdx="3" presStyleCnt="5"/>
      <dgm:spPr/>
    </dgm:pt>
    <dgm:pt modelId="{9AED27A8-F216-47D0-9F0E-3C13200C99E5}" type="pres">
      <dgm:prSet presAssocID="{BD0DA1AE-B31B-41B0-89DD-2F6043363BD7}" presName="compChildNode" presStyleCnt="0"/>
      <dgm:spPr/>
    </dgm:pt>
    <dgm:pt modelId="{B9FF138D-98A0-4FB6-9A66-3A53A2CF19CF}" type="pres">
      <dgm:prSet presAssocID="{BD0DA1AE-B31B-41B0-89DD-2F6043363BD7}" presName="theInnerList" presStyleCnt="0"/>
      <dgm:spPr/>
    </dgm:pt>
    <dgm:pt modelId="{88FEA2E3-BBD0-4D19-B028-2E5877D33AA0}" type="pres">
      <dgm:prSet presAssocID="{F208B08A-8052-4531-96FC-41420D8856A0}" presName="childNode" presStyleLbl="node1" presStyleIdx="9" presStyleCnt="15">
        <dgm:presLayoutVars>
          <dgm:bulletEnabled val="1"/>
        </dgm:presLayoutVars>
      </dgm:prSet>
      <dgm:spPr/>
    </dgm:pt>
    <dgm:pt modelId="{FCF07E67-95D2-4EC5-BC73-4C4D9A2B5D76}" type="pres">
      <dgm:prSet presAssocID="{F208B08A-8052-4531-96FC-41420D8856A0}" presName="aSpace2" presStyleCnt="0"/>
      <dgm:spPr/>
    </dgm:pt>
    <dgm:pt modelId="{EF29F7AE-A059-44EF-90CB-AB2D443B1516}" type="pres">
      <dgm:prSet presAssocID="{B8E6A07F-235A-4190-9482-804EE88E513D}" presName="childNode" presStyleLbl="node1" presStyleIdx="10" presStyleCnt="15">
        <dgm:presLayoutVars>
          <dgm:bulletEnabled val="1"/>
        </dgm:presLayoutVars>
      </dgm:prSet>
      <dgm:spPr/>
    </dgm:pt>
    <dgm:pt modelId="{7C59DA1B-9C66-44E1-9DF5-1F214F1DAC46}" type="pres">
      <dgm:prSet presAssocID="{B8E6A07F-235A-4190-9482-804EE88E513D}" presName="aSpace2" presStyleCnt="0"/>
      <dgm:spPr/>
    </dgm:pt>
    <dgm:pt modelId="{8851EE08-949F-4210-820B-9CAA80079DDD}" type="pres">
      <dgm:prSet presAssocID="{D4EC328B-DE72-474A-A849-648E0292EA04}" presName="childNode" presStyleLbl="node1" presStyleIdx="11" presStyleCnt="15">
        <dgm:presLayoutVars>
          <dgm:bulletEnabled val="1"/>
        </dgm:presLayoutVars>
      </dgm:prSet>
      <dgm:spPr/>
    </dgm:pt>
    <dgm:pt modelId="{D099FCA1-C682-4374-9DF5-36D6AFE6BAA1}" type="pres">
      <dgm:prSet presAssocID="{BD0DA1AE-B31B-41B0-89DD-2F6043363BD7}" presName="aSpace" presStyleCnt="0"/>
      <dgm:spPr/>
    </dgm:pt>
    <dgm:pt modelId="{7D43B6E6-9061-4E59-89AC-F5AE52F2954F}" type="pres">
      <dgm:prSet presAssocID="{D64AC0F7-7A2D-4E07-934B-9205DA4AFC5D}" presName="compNode" presStyleCnt="0"/>
      <dgm:spPr/>
    </dgm:pt>
    <dgm:pt modelId="{8E9E5E80-8170-4243-96FB-D68BBF9B28EE}" type="pres">
      <dgm:prSet presAssocID="{D64AC0F7-7A2D-4E07-934B-9205DA4AFC5D}" presName="aNode" presStyleLbl="bgShp" presStyleIdx="4" presStyleCnt="5"/>
      <dgm:spPr/>
    </dgm:pt>
    <dgm:pt modelId="{D5293D42-95A5-4496-83B1-2EA40D3CBBF1}" type="pres">
      <dgm:prSet presAssocID="{D64AC0F7-7A2D-4E07-934B-9205DA4AFC5D}" presName="textNode" presStyleLbl="bgShp" presStyleIdx="4" presStyleCnt="5"/>
      <dgm:spPr/>
    </dgm:pt>
    <dgm:pt modelId="{7CBEB23F-5E53-4CE8-B6FA-34048AE4B77A}" type="pres">
      <dgm:prSet presAssocID="{D64AC0F7-7A2D-4E07-934B-9205DA4AFC5D}" presName="compChildNode" presStyleCnt="0"/>
      <dgm:spPr/>
    </dgm:pt>
    <dgm:pt modelId="{AC6CD4F4-8E0C-441F-9995-D0A9D786CA3A}" type="pres">
      <dgm:prSet presAssocID="{D64AC0F7-7A2D-4E07-934B-9205DA4AFC5D}" presName="theInnerList" presStyleCnt="0"/>
      <dgm:spPr/>
    </dgm:pt>
    <dgm:pt modelId="{EE895716-411E-4AD1-869B-BDB1FA1D3575}" type="pres">
      <dgm:prSet presAssocID="{D09A03BC-21AB-464E-AB48-EBBCE0EE6274}" presName="childNode" presStyleLbl="node1" presStyleIdx="12" presStyleCnt="15">
        <dgm:presLayoutVars>
          <dgm:bulletEnabled val="1"/>
        </dgm:presLayoutVars>
      </dgm:prSet>
      <dgm:spPr/>
    </dgm:pt>
    <dgm:pt modelId="{4DFDF9A5-6460-493F-8072-8E55334AE99D}" type="pres">
      <dgm:prSet presAssocID="{D09A03BC-21AB-464E-AB48-EBBCE0EE6274}" presName="aSpace2" presStyleCnt="0"/>
      <dgm:spPr/>
    </dgm:pt>
    <dgm:pt modelId="{1DD86F5F-C29D-4916-8CE5-482A3F250F7E}" type="pres">
      <dgm:prSet presAssocID="{EAF81934-F6EE-4570-B69C-15C7E04C7FC3}" presName="childNode" presStyleLbl="node1" presStyleIdx="13" presStyleCnt="15">
        <dgm:presLayoutVars>
          <dgm:bulletEnabled val="1"/>
        </dgm:presLayoutVars>
      </dgm:prSet>
      <dgm:spPr/>
    </dgm:pt>
    <dgm:pt modelId="{984DFDB5-3780-41B6-9C1D-4B30023B5FE2}" type="pres">
      <dgm:prSet presAssocID="{EAF81934-F6EE-4570-B69C-15C7E04C7FC3}" presName="aSpace2" presStyleCnt="0"/>
      <dgm:spPr/>
    </dgm:pt>
    <dgm:pt modelId="{74EBB46F-58FE-4FC1-A302-1210449FB107}" type="pres">
      <dgm:prSet presAssocID="{8D6083B9-7678-4C3A-969A-71F3B4D731A3}" presName="childNode" presStyleLbl="node1" presStyleIdx="14" presStyleCnt="15">
        <dgm:presLayoutVars>
          <dgm:bulletEnabled val="1"/>
        </dgm:presLayoutVars>
      </dgm:prSet>
      <dgm:spPr/>
    </dgm:pt>
  </dgm:ptLst>
  <dgm:cxnLst>
    <dgm:cxn modelId="{2870F800-A1F4-473B-9F6F-3542B17920DC}" type="presOf" srcId="{D64276F1-454A-4451-9A06-0B2C08735186}" destId="{A5D6EA41-81FF-4CA3-A2A1-2896DDF0B36F}" srcOrd="1" destOrd="0" presId="urn:microsoft.com/office/officeart/2005/8/layout/lProcess2"/>
    <dgm:cxn modelId="{0897D205-DE4E-4A8D-977C-890303C61F19}" type="presOf" srcId="{D09A03BC-21AB-464E-AB48-EBBCE0EE6274}" destId="{EE895716-411E-4AD1-869B-BDB1FA1D3575}" srcOrd="0" destOrd="0" presId="urn:microsoft.com/office/officeart/2005/8/layout/lProcess2"/>
    <dgm:cxn modelId="{25F5040A-1CFE-484F-8E05-0FB50D4DAAB5}" srcId="{BD0DA1AE-B31B-41B0-89DD-2F6043363BD7}" destId="{B8E6A07F-235A-4190-9482-804EE88E513D}" srcOrd="1" destOrd="0" parTransId="{ADEDD649-B3B7-4772-8D71-ED2FD5E91E6D}" sibTransId="{140F37E3-DA2D-4227-8F0F-CD350BBF562E}"/>
    <dgm:cxn modelId="{E4CD280F-5835-4008-BEB4-A7B7E46C1E79}" srcId="{D64276F1-454A-4451-9A06-0B2C08735186}" destId="{B71D41C6-6473-4379-A6F3-5F47BB5A6C6B}" srcOrd="2" destOrd="0" parTransId="{9A328ED9-9BC7-4ACD-8C29-13CC7DBB4069}" sibTransId="{0D82364B-1E35-46C8-B455-0BD77A8CB805}"/>
    <dgm:cxn modelId="{B2463E17-CD28-4D89-AF39-A1D7403FED1E}" srcId="{BD0DA1AE-B31B-41B0-89DD-2F6043363BD7}" destId="{D4EC328B-DE72-474A-A849-648E0292EA04}" srcOrd="2" destOrd="0" parTransId="{081B5CFB-DFB6-424B-ACF1-B180AAE3111A}" sibTransId="{2E4D93C3-1935-4A25-A1D3-DE9E0BC51934}"/>
    <dgm:cxn modelId="{3AD4F01A-75A9-405D-943C-108FBBEB7447}" srcId="{BD48C521-5475-40A0-9E8B-A9890B094166}" destId="{26082006-693B-4C91-8EDE-6B54F6C545C5}" srcOrd="2" destOrd="0" parTransId="{0BE29D4A-A6A9-44F1-A60F-004B8187460F}" sibTransId="{0AF0C5C4-4235-4332-B517-99D6A0EAC318}"/>
    <dgm:cxn modelId="{E9B9D328-9FCC-4AA8-803F-5FE8A04202EB}" type="presOf" srcId="{26082006-693B-4C91-8EDE-6B54F6C545C5}" destId="{475205B4-EDF7-4F28-ADC7-2D6D1711EFF7}" srcOrd="0" destOrd="0" presId="urn:microsoft.com/office/officeart/2005/8/layout/lProcess2"/>
    <dgm:cxn modelId="{B280C83B-4D01-4AB3-B662-AEA9BBE2A9B0}" type="presOf" srcId="{8D6083B9-7678-4C3A-969A-71F3B4D731A3}" destId="{74EBB46F-58FE-4FC1-A302-1210449FB107}" srcOrd="0" destOrd="0" presId="urn:microsoft.com/office/officeart/2005/8/layout/lProcess2"/>
    <dgm:cxn modelId="{AD7BC75C-C90B-4497-8EB2-9751483F9164}" srcId="{A80626EA-AFDC-49BC-BB41-D6620D2943F0}" destId="{88AB2E20-3685-4113-A358-75757489AD02}" srcOrd="2" destOrd="0" parTransId="{575B7E5F-0BFA-4217-80A8-B0E24681BD83}" sibTransId="{12D878BA-37A2-4BDA-AAA2-399EC302F59A}"/>
    <dgm:cxn modelId="{77D8C75C-EEA7-4C42-B746-1ADB8F3D0741}" srcId="{D64AC0F7-7A2D-4E07-934B-9205DA4AFC5D}" destId="{EAF81934-F6EE-4570-B69C-15C7E04C7FC3}" srcOrd="1" destOrd="0" parTransId="{089AD65F-76E1-4B62-A723-C412537081DC}" sibTransId="{D350D187-AE59-4CE0-9277-E7BBF92D9255}"/>
    <dgm:cxn modelId="{B2179A43-77E4-4317-8CA3-482807C9E209}" srcId="{D64AC0F7-7A2D-4E07-934B-9205DA4AFC5D}" destId="{8D6083B9-7678-4C3A-969A-71F3B4D731A3}" srcOrd="2" destOrd="0" parTransId="{577995A7-F532-4F71-AE0A-8381D3A1D8A7}" sibTransId="{9C028CE1-F66A-48D9-95A8-48F94C02C211}"/>
    <dgm:cxn modelId="{1CE55465-0A96-434C-846C-342ADB838D95}" type="presOf" srcId="{BD0DA1AE-B31B-41B0-89DD-2F6043363BD7}" destId="{5B131C4C-DC00-40E0-8FA0-736B239872CF}" srcOrd="1" destOrd="0" presId="urn:microsoft.com/office/officeart/2005/8/layout/lProcess2"/>
    <dgm:cxn modelId="{AACC1F69-3A51-45AB-ABD1-38A134523A9B}" type="presOf" srcId="{88AB2E20-3685-4113-A358-75757489AD02}" destId="{7F5F5BEF-8338-4F64-9C3A-E167BAE8B57C}" srcOrd="0" destOrd="0" presId="urn:microsoft.com/office/officeart/2005/8/layout/lProcess2"/>
    <dgm:cxn modelId="{2010284C-AF18-4C32-9F75-7BDC0E93C8A7}" type="presOf" srcId="{B71D41C6-6473-4379-A6F3-5F47BB5A6C6B}" destId="{640FBE02-939D-42C4-9CFA-E51E21CBBDD9}" srcOrd="0" destOrd="0" presId="urn:microsoft.com/office/officeart/2005/8/layout/lProcess2"/>
    <dgm:cxn modelId="{192AC06D-3773-4251-B306-738AA79268D9}" type="presOf" srcId="{D27E2486-E024-4E75-BB05-CFA138E0BB48}" destId="{D9CC7DF3-D8E9-4122-8312-F24236DCAFA4}" srcOrd="0" destOrd="0" presId="urn:microsoft.com/office/officeart/2005/8/layout/lProcess2"/>
    <dgm:cxn modelId="{3A1B376E-9D9D-4F4C-9E0C-4EFB24D402C2}" srcId="{A80626EA-AFDC-49BC-BB41-D6620D2943F0}" destId="{569F5E40-BACE-4239-BED2-B2A040DDA39A}" srcOrd="0" destOrd="0" parTransId="{72758AEB-EEE3-417D-8CD2-15D942F399B8}" sibTransId="{DCD499CD-05F4-4226-8F26-B0A4342ACC92}"/>
    <dgm:cxn modelId="{F1207452-4657-4131-A812-3E54CB2A808D}" type="presOf" srcId="{3127ABAA-B4F6-420E-8B5C-6BB40824C942}" destId="{EB6EEF7D-5ACA-489B-A309-8FA026D5056F}" srcOrd="0" destOrd="0" presId="urn:microsoft.com/office/officeart/2005/8/layout/lProcess2"/>
    <dgm:cxn modelId="{B0825A58-A6A3-470F-B25C-DB4360811246}" srcId="{3127ABAA-B4F6-420E-8B5C-6BB40824C942}" destId="{A80626EA-AFDC-49BC-BB41-D6620D2943F0}" srcOrd="0" destOrd="0" parTransId="{1EA07468-CA04-4601-A70F-4F1C9E14C350}" sibTransId="{FC50CB60-6A7D-4E72-A4FF-6ADB2A9A801E}"/>
    <dgm:cxn modelId="{22AC0B7B-F558-4651-A9D9-1077DE43BCED}" type="presOf" srcId="{D64276F1-454A-4451-9A06-0B2C08735186}" destId="{06A6F60A-0607-4EC4-985F-10CC95C0532F}" srcOrd="0" destOrd="0" presId="urn:microsoft.com/office/officeart/2005/8/layout/lProcess2"/>
    <dgm:cxn modelId="{C0E8C57F-1BB8-4AAA-BDAB-08806436EE2D}" type="presOf" srcId="{BD48C521-5475-40A0-9E8B-A9890B094166}" destId="{D46F58DF-4FD4-4F5A-AA48-56AA47F323BD}" srcOrd="0" destOrd="0" presId="urn:microsoft.com/office/officeart/2005/8/layout/lProcess2"/>
    <dgm:cxn modelId="{BBC43188-D089-48BF-8B16-F5CDF4E68284}" srcId="{D64276F1-454A-4451-9A06-0B2C08735186}" destId="{A3D6D74F-791B-4E8B-94B5-C98C0BAA6681}" srcOrd="1" destOrd="0" parTransId="{4AA18BCB-AF3E-47B1-9446-350735EF3F87}" sibTransId="{D8DF7467-129D-4F45-A138-70CBC093D27D}"/>
    <dgm:cxn modelId="{691AAC89-D39A-4934-B574-48AC45DAD95E}" type="presOf" srcId="{EAF81934-F6EE-4570-B69C-15C7E04C7FC3}" destId="{1DD86F5F-C29D-4916-8CE5-482A3F250F7E}" srcOrd="0" destOrd="0" presId="urn:microsoft.com/office/officeart/2005/8/layout/lProcess2"/>
    <dgm:cxn modelId="{4BA9CD91-F9D6-4240-9778-26AB27801C23}" srcId="{D64276F1-454A-4451-9A06-0B2C08735186}" destId="{5C867491-0ABF-40DE-8DEB-168C725069C2}" srcOrd="0" destOrd="0" parTransId="{F8F6EEB6-E21F-49DD-8314-B16C4D4D0F37}" sibTransId="{5D8B08DC-C6A5-4306-B297-8F9BB083F371}"/>
    <dgm:cxn modelId="{9EB67399-237E-4D29-820C-56698844B99E}" type="presOf" srcId="{741D2F17-C0FA-4081-B8CD-6DB58388BFD7}" destId="{A5739801-F9BE-4DE9-A37E-2F92526B5E06}" srcOrd="0" destOrd="0" presId="urn:microsoft.com/office/officeart/2005/8/layout/lProcess2"/>
    <dgm:cxn modelId="{0859C3A1-DDCD-4DEF-B83A-04A1D855EC74}" type="presOf" srcId="{F208B08A-8052-4531-96FC-41420D8856A0}" destId="{88FEA2E3-BBD0-4D19-B028-2E5877D33AA0}" srcOrd="0" destOrd="0" presId="urn:microsoft.com/office/officeart/2005/8/layout/lProcess2"/>
    <dgm:cxn modelId="{8604CFA3-DB75-42C8-834E-23FD204F520E}" srcId="{D64AC0F7-7A2D-4E07-934B-9205DA4AFC5D}" destId="{D09A03BC-21AB-464E-AB48-EBBCE0EE6274}" srcOrd="0" destOrd="0" parTransId="{7030F016-B7B4-4B9A-8768-A54EF0C09200}" sibTransId="{5E92C13F-8B37-4CA9-9155-80D3E2402ABA}"/>
    <dgm:cxn modelId="{22B2D1A3-2D49-407E-B44B-422FBCC4C277}" type="presOf" srcId="{A80626EA-AFDC-49BC-BB41-D6620D2943F0}" destId="{852A3A53-4AE6-4743-9CC4-BFFDC7D281B1}" srcOrd="0" destOrd="0" presId="urn:microsoft.com/office/officeart/2005/8/layout/lProcess2"/>
    <dgm:cxn modelId="{6E2F92A9-CD8B-4698-AF03-ED4404CEB637}" srcId="{3127ABAA-B4F6-420E-8B5C-6BB40824C942}" destId="{BD0DA1AE-B31B-41B0-89DD-2F6043363BD7}" srcOrd="3" destOrd="0" parTransId="{B2FBD7F3-73ED-492F-AD83-7795F4627A28}" sibTransId="{8E799E99-999C-489A-A74B-AA449D8C6EF7}"/>
    <dgm:cxn modelId="{D35490AA-0C14-4F92-8110-AAD5FD4E3D29}" type="presOf" srcId="{D4EC328B-DE72-474A-A849-648E0292EA04}" destId="{8851EE08-949F-4210-820B-9CAA80079DDD}" srcOrd="0" destOrd="0" presId="urn:microsoft.com/office/officeart/2005/8/layout/lProcess2"/>
    <dgm:cxn modelId="{BEC2E6AE-FC83-4201-A2EA-A09CEB37002A}" type="presOf" srcId="{D64AC0F7-7A2D-4E07-934B-9205DA4AFC5D}" destId="{8E9E5E80-8170-4243-96FB-D68BBF9B28EE}" srcOrd="0" destOrd="0" presId="urn:microsoft.com/office/officeart/2005/8/layout/lProcess2"/>
    <dgm:cxn modelId="{39C881BB-A8C2-4052-8DC3-1869213AA475}" srcId="{3127ABAA-B4F6-420E-8B5C-6BB40824C942}" destId="{D64276F1-454A-4451-9A06-0B2C08735186}" srcOrd="1" destOrd="0" parTransId="{73134B1A-2837-4D6D-9E39-1E27C462F759}" sibTransId="{CF84F6D8-9273-435F-97DB-711BD155E8A8}"/>
    <dgm:cxn modelId="{411AA1BB-4498-4A2C-BE08-9D1E3895C10A}" srcId="{BD48C521-5475-40A0-9E8B-A9890B094166}" destId="{CE0500B1-D344-488D-A340-E04F628E1107}" srcOrd="1" destOrd="0" parTransId="{A23E96EE-BD05-45A6-B435-765963C63773}" sibTransId="{45CF3A88-6E12-417E-B807-17283135E7DF}"/>
    <dgm:cxn modelId="{7246F4BB-1762-4B40-AC98-A0DB2CAD4568}" type="presOf" srcId="{BD0DA1AE-B31B-41B0-89DD-2F6043363BD7}" destId="{7307587A-C618-4511-B86D-A531F34D7CEA}" srcOrd="0" destOrd="0" presId="urn:microsoft.com/office/officeart/2005/8/layout/lProcess2"/>
    <dgm:cxn modelId="{13647DBE-34E9-4B23-8677-A5354113F4F5}" srcId="{BD48C521-5475-40A0-9E8B-A9890B094166}" destId="{741D2F17-C0FA-4081-B8CD-6DB58388BFD7}" srcOrd="0" destOrd="0" parTransId="{376849A8-DC8C-494B-801B-5C14762FD238}" sibTransId="{931A09C2-4CD6-4C46-A3CD-F3287D29D7D7}"/>
    <dgm:cxn modelId="{A8C3FEC1-132A-43A5-9E36-DC2F342C124B}" type="presOf" srcId="{B8E6A07F-235A-4190-9482-804EE88E513D}" destId="{EF29F7AE-A059-44EF-90CB-AB2D443B1516}" srcOrd="0" destOrd="0" presId="urn:microsoft.com/office/officeart/2005/8/layout/lProcess2"/>
    <dgm:cxn modelId="{80DA1BC5-1B7B-4916-910C-888600D06346}" srcId="{A80626EA-AFDC-49BC-BB41-D6620D2943F0}" destId="{D27E2486-E024-4E75-BB05-CFA138E0BB48}" srcOrd="1" destOrd="0" parTransId="{203E2338-A5AB-4065-BDCF-C3615212B84A}" sibTransId="{1B8EC224-85C4-46EA-9C1E-8F70B4BCB6DE}"/>
    <dgm:cxn modelId="{A53BEECE-DF87-4DC7-AC49-18B259B99363}" srcId="{3127ABAA-B4F6-420E-8B5C-6BB40824C942}" destId="{BD48C521-5475-40A0-9E8B-A9890B094166}" srcOrd="2" destOrd="0" parTransId="{8812A423-A341-4005-8D9B-7F32BD374866}" sibTransId="{F5DB5AA8-A2EA-4DED-A15E-9B33A0313EE3}"/>
    <dgm:cxn modelId="{794F74D7-55AA-431B-99E6-67DF3D6FFAB7}" type="presOf" srcId="{CE0500B1-D344-488D-A340-E04F628E1107}" destId="{9ED30E6A-E819-47BE-9C42-E62397EE3F13}" srcOrd="0" destOrd="0" presId="urn:microsoft.com/office/officeart/2005/8/layout/lProcess2"/>
    <dgm:cxn modelId="{35A3FDDB-CFE1-4A67-85E5-8ACEE78FE2D0}" type="presOf" srcId="{D64AC0F7-7A2D-4E07-934B-9205DA4AFC5D}" destId="{D5293D42-95A5-4496-83B1-2EA40D3CBBF1}" srcOrd="1" destOrd="0" presId="urn:microsoft.com/office/officeart/2005/8/layout/lProcess2"/>
    <dgm:cxn modelId="{D7139AE3-7564-4B38-91F9-1F7DCACB8D88}" type="presOf" srcId="{5C867491-0ABF-40DE-8DEB-168C725069C2}" destId="{159BBC76-793A-43F2-B79B-4B5D16E60800}" srcOrd="0" destOrd="0" presId="urn:microsoft.com/office/officeart/2005/8/layout/lProcess2"/>
    <dgm:cxn modelId="{C3B503E4-EC9D-4DE4-A318-B5A7F402B81B}" type="presOf" srcId="{A3D6D74F-791B-4E8B-94B5-C98C0BAA6681}" destId="{B43F590D-048F-4C02-B41F-35BFF9206D2B}" srcOrd="0" destOrd="0" presId="urn:microsoft.com/office/officeart/2005/8/layout/lProcess2"/>
    <dgm:cxn modelId="{F70955E6-0DEC-4E85-8018-9A7FC0DA696C}" type="presOf" srcId="{BD48C521-5475-40A0-9E8B-A9890B094166}" destId="{38ED51A4-D343-44D4-B404-5233E831BC87}" srcOrd="1" destOrd="0" presId="urn:microsoft.com/office/officeart/2005/8/layout/lProcess2"/>
    <dgm:cxn modelId="{7012BFE6-D5F9-4603-9DD3-33055C4448C5}" type="presOf" srcId="{569F5E40-BACE-4239-BED2-B2A040DDA39A}" destId="{A75A8BB3-2B5A-4CE7-BCC3-CCC9E5436839}" srcOrd="0" destOrd="0" presId="urn:microsoft.com/office/officeart/2005/8/layout/lProcess2"/>
    <dgm:cxn modelId="{FA56D1E8-017D-4FD8-BFAB-9B8B6AAF6C07}" srcId="{3127ABAA-B4F6-420E-8B5C-6BB40824C942}" destId="{D64AC0F7-7A2D-4E07-934B-9205DA4AFC5D}" srcOrd="4" destOrd="0" parTransId="{9C9EBF49-1FBA-4EB3-A54F-5AB819BF3D37}" sibTransId="{4A9995B6-3B28-4698-BDDA-5E3083FB8E5E}"/>
    <dgm:cxn modelId="{8B8F9EE9-EB56-4F43-93D4-7A7C939DC8DF}" srcId="{BD0DA1AE-B31B-41B0-89DD-2F6043363BD7}" destId="{F208B08A-8052-4531-96FC-41420D8856A0}" srcOrd="0" destOrd="0" parTransId="{5A78775E-8F3E-4BA5-8DD2-9F056B3F5991}" sibTransId="{6B521512-5749-47D4-A0C4-DC562F42E4C4}"/>
    <dgm:cxn modelId="{F93862F4-A581-4B4F-BB56-400933AE3393}" type="presOf" srcId="{A80626EA-AFDC-49BC-BB41-D6620D2943F0}" destId="{1BBF7E88-BBF9-40F6-9DAE-9269A4FFE12B}" srcOrd="1" destOrd="0" presId="urn:microsoft.com/office/officeart/2005/8/layout/lProcess2"/>
    <dgm:cxn modelId="{4C21A59F-2F27-404B-973B-AAB91933EA9D}" type="presParOf" srcId="{EB6EEF7D-5ACA-489B-A309-8FA026D5056F}" destId="{74BAC42F-685C-44DB-9E39-CCA72C366240}" srcOrd="0" destOrd="0" presId="urn:microsoft.com/office/officeart/2005/8/layout/lProcess2"/>
    <dgm:cxn modelId="{227A4DD6-440C-4C0F-A477-358B34CA9746}" type="presParOf" srcId="{74BAC42F-685C-44DB-9E39-CCA72C366240}" destId="{852A3A53-4AE6-4743-9CC4-BFFDC7D281B1}" srcOrd="0" destOrd="0" presId="urn:microsoft.com/office/officeart/2005/8/layout/lProcess2"/>
    <dgm:cxn modelId="{EC6A24F7-A171-4B52-A0E8-B101F5DA107E}" type="presParOf" srcId="{74BAC42F-685C-44DB-9E39-CCA72C366240}" destId="{1BBF7E88-BBF9-40F6-9DAE-9269A4FFE12B}" srcOrd="1" destOrd="0" presId="urn:microsoft.com/office/officeart/2005/8/layout/lProcess2"/>
    <dgm:cxn modelId="{2EF3E9ED-AB9F-4A1A-9436-1FE984E43A95}" type="presParOf" srcId="{74BAC42F-685C-44DB-9E39-CCA72C366240}" destId="{464102EE-E87D-4606-B530-2FC0962536B7}" srcOrd="2" destOrd="0" presId="urn:microsoft.com/office/officeart/2005/8/layout/lProcess2"/>
    <dgm:cxn modelId="{144CBF2F-0467-428B-A7D7-48AAA95B77C1}" type="presParOf" srcId="{464102EE-E87D-4606-B530-2FC0962536B7}" destId="{8BA5658E-A29D-4574-9CC9-75B122D150CF}" srcOrd="0" destOrd="0" presId="urn:microsoft.com/office/officeart/2005/8/layout/lProcess2"/>
    <dgm:cxn modelId="{B00D3F3A-BA2D-4957-8599-299C3AD8CD39}" type="presParOf" srcId="{8BA5658E-A29D-4574-9CC9-75B122D150CF}" destId="{A75A8BB3-2B5A-4CE7-BCC3-CCC9E5436839}" srcOrd="0" destOrd="0" presId="urn:microsoft.com/office/officeart/2005/8/layout/lProcess2"/>
    <dgm:cxn modelId="{00A50FD0-5F56-41AF-BD61-F9DB7CDDE94A}" type="presParOf" srcId="{8BA5658E-A29D-4574-9CC9-75B122D150CF}" destId="{5BFD3E9A-4E08-46F0-A52A-6AED8A56D4C5}" srcOrd="1" destOrd="0" presId="urn:microsoft.com/office/officeart/2005/8/layout/lProcess2"/>
    <dgm:cxn modelId="{A4DA55A2-DDD3-475E-AAA7-55FDCC6F4256}" type="presParOf" srcId="{8BA5658E-A29D-4574-9CC9-75B122D150CF}" destId="{D9CC7DF3-D8E9-4122-8312-F24236DCAFA4}" srcOrd="2" destOrd="0" presId="urn:microsoft.com/office/officeart/2005/8/layout/lProcess2"/>
    <dgm:cxn modelId="{5531B768-C734-49B0-B25B-2F80F9CD0813}" type="presParOf" srcId="{8BA5658E-A29D-4574-9CC9-75B122D150CF}" destId="{847387C4-8C44-4B84-9C31-E3972935EF18}" srcOrd="3" destOrd="0" presId="urn:microsoft.com/office/officeart/2005/8/layout/lProcess2"/>
    <dgm:cxn modelId="{1F4308DB-8AEA-4D6C-A4B7-AC0E98AB33EF}" type="presParOf" srcId="{8BA5658E-A29D-4574-9CC9-75B122D150CF}" destId="{7F5F5BEF-8338-4F64-9C3A-E167BAE8B57C}" srcOrd="4" destOrd="0" presId="urn:microsoft.com/office/officeart/2005/8/layout/lProcess2"/>
    <dgm:cxn modelId="{62F67C16-1392-42A7-AF5F-EBE2D6F148D9}" type="presParOf" srcId="{EB6EEF7D-5ACA-489B-A309-8FA026D5056F}" destId="{96F84BD8-9A29-4296-9701-4A53905F98ED}" srcOrd="1" destOrd="0" presId="urn:microsoft.com/office/officeart/2005/8/layout/lProcess2"/>
    <dgm:cxn modelId="{4AEFD2C6-DDD2-4643-A261-2AAD601D4FE3}" type="presParOf" srcId="{EB6EEF7D-5ACA-489B-A309-8FA026D5056F}" destId="{CDDEFF60-D244-4299-A25D-75F0ED60DE21}" srcOrd="2" destOrd="0" presId="urn:microsoft.com/office/officeart/2005/8/layout/lProcess2"/>
    <dgm:cxn modelId="{779296CA-F732-4A75-97D1-0CF2D6755DA7}" type="presParOf" srcId="{CDDEFF60-D244-4299-A25D-75F0ED60DE21}" destId="{06A6F60A-0607-4EC4-985F-10CC95C0532F}" srcOrd="0" destOrd="0" presId="urn:microsoft.com/office/officeart/2005/8/layout/lProcess2"/>
    <dgm:cxn modelId="{F66ABC97-86B3-4E70-89A3-555D6789E3F9}" type="presParOf" srcId="{CDDEFF60-D244-4299-A25D-75F0ED60DE21}" destId="{A5D6EA41-81FF-4CA3-A2A1-2896DDF0B36F}" srcOrd="1" destOrd="0" presId="urn:microsoft.com/office/officeart/2005/8/layout/lProcess2"/>
    <dgm:cxn modelId="{B6B51BC5-D96A-4579-BBC4-7F65269827A0}" type="presParOf" srcId="{CDDEFF60-D244-4299-A25D-75F0ED60DE21}" destId="{F05AAF68-BE9A-4192-816B-9E07742F102B}" srcOrd="2" destOrd="0" presId="urn:microsoft.com/office/officeart/2005/8/layout/lProcess2"/>
    <dgm:cxn modelId="{FF00418A-38E9-45D1-AD4A-30F4C6EE3963}" type="presParOf" srcId="{F05AAF68-BE9A-4192-816B-9E07742F102B}" destId="{CFF76E5F-3C36-4419-92C6-F7702AF57807}" srcOrd="0" destOrd="0" presId="urn:microsoft.com/office/officeart/2005/8/layout/lProcess2"/>
    <dgm:cxn modelId="{B896BDBD-53CC-44E8-BF2E-07C2D6784AA3}" type="presParOf" srcId="{CFF76E5F-3C36-4419-92C6-F7702AF57807}" destId="{159BBC76-793A-43F2-B79B-4B5D16E60800}" srcOrd="0" destOrd="0" presId="urn:microsoft.com/office/officeart/2005/8/layout/lProcess2"/>
    <dgm:cxn modelId="{8A051B3D-888F-4A6F-81EE-511B5E8B39B1}" type="presParOf" srcId="{CFF76E5F-3C36-4419-92C6-F7702AF57807}" destId="{B92B37B7-3843-410B-A110-CFB679B2AB05}" srcOrd="1" destOrd="0" presId="urn:microsoft.com/office/officeart/2005/8/layout/lProcess2"/>
    <dgm:cxn modelId="{2179E42E-DD24-4A8B-9B1D-9E38F7E2AF4B}" type="presParOf" srcId="{CFF76E5F-3C36-4419-92C6-F7702AF57807}" destId="{B43F590D-048F-4C02-B41F-35BFF9206D2B}" srcOrd="2" destOrd="0" presId="urn:microsoft.com/office/officeart/2005/8/layout/lProcess2"/>
    <dgm:cxn modelId="{74B9E752-76A0-4A1C-AF44-6A2370262122}" type="presParOf" srcId="{CFF76E5F-3C36-4419-92C6-F7702AF57807}" destId="{AACED4E6-C671-4C13-83D5-10053FE785D6}" srcOrd="3" destOrd="0" presId="urn:microsoft.com/office/officeart/2005/8/layout/lProcess2"/>
    <dgm:cxn modelId="{956986C8-A72E-4DC2-BBB8-3EFD3EABE7B9}" type="presParOf" srcId="{CFF76E5F-3C36-4419-92C6-F7702AF57807}" destId="{640FBE02-939D-42C4-9CFA-E51E21CBBDD9}" srcOrd="4" destOrd="0" presId="urn:microsoft.com/office/officeart/2005/8/layout/lProcess2"/>
    <dgm:cxn modelId="{79ED6E84-F0C8-4868-B879-250A736A9334}" type="presParOf" srcId="{EB6EEF7D-5ACA-489B-A309-8FA026D5056F}" destId="{F931D460-7EC0-4C05-A2CD-5DF03FB2ED1B}" srcOrd="3" destOrd="0" presId="urn:microsoft.com/office/officeart/2005/8/layout/lProcess2"/>
    <dgm:cxn modelId="{F4BD55E3-C4C4-4980-8EE1-CCA1558BA58E}" type="presParOf" srcId="{EB6EEF7D-5ACA-489B-A309-8FA026D5056F}" destId="{258BC94F-0EA4-4FD9-99CA-AD2BB5C946B7}" srcOrd="4" destOrd="0" presId="urn:microsoft.com/office/officeart/2005/8/layout/lProcess2"/>
    <dgm:cxn modelId="{D3444659-EBB0-4198-BFAC-E341061204CA}" type="presParOf" srcId="{258BC94F-0EA4-4FD9-99CA-AD2BB5C946B7}" destId="{D46F58DF-4FD4-4F5A-AA48-56AA47F323BD}" srcOrd="0" destOrd="0" presId="urn:microsoft.com/office/officeart/2005/8/layout/lProcess2"/>
    <dgm:cxn modelId="{7E3B13DB-391F-4DCF-8BCE-18DD04502BCC}" type="presParOf" srcId="{258BC94F-0EA4-4FD9-99CA-AD2BB5C946B7}" destId="{38ED51A4-D343-44D4-B404-5233E831BC87}" srcOrd="1" destOrd="0" presId="urn:microsoft.com/office/officeart/2005/8/layout/lProcess2"/>
    <dgm:cxn modelId="{28524492-BADB-4F4B-A541-FB8E0C48C953}" type="presParOf" srcId="{258BC94F-0EA4-4FD9-99CA-AD2BB5C946B7}" destId="{9077A022-FD71-4202-B3C9-FDC7CEB8F1A3}" srcOrd="2" destOrd="0" presId="urn:microsoft.com/office/officeart/2005/8/layout/lProcess2"/>
    <dgm:cxn modelId="{02D1F5C2-FB63-4253-84C8-5DB575A68A41}" type="presParOf" srcId="{9077A022-FD71-4202-B3C9-FDC7CEB8F1A3}" destId="{B20A97E4-7DA5-41B6-A99C-46B4FE93E84E}" srcOrd="0" destOrd="0" presId="urn:microsoft.com/office/officeart/2005/8/layout/lProcess2"/>
    <dgm:cxn modelId="{117C49A3-4AB8-4005-98E5-2A500B99BD2A}" type="presParOf" srcId="{B20A97E4-7DA5-41B6-A99C-46B4FE93E84E}" destId="{A5739801-F9BE-4DE9-A37E-2F92526B5E06}" srcOrd="0" destOrd="0" presId="urn:microsoft.com/office/officeart/2005/8/layout/lProcess2"/>
    <dgm:cxn modelId="{C2A8244B-AC91-49DF-80C5-4B9DA88753CA}" type="presParOf" srcId="{B20A97E4-7DA5-41B6-A99C-46B4FE93E84E}" destId="{16D6C419-9895-4DB8-BABE-026430B17B57}" srcOrd="1" destOrd="0" presId="urn:microsoft.com/office/officeart/2005/8/layout/lProcess2"/>
    <dgm:cxn modelId="{3376586C-B9A4-4524-B4C1-6591D01D152D}" type="presParOf" srcId="{B20A97E4-7DA5-41B6-A99C-46B4FE93E84E}" destId="{9ED30E6A-E819-47BE-9C42-E62397EE3F13}" srcOrd="2" destOrd="0" presId="urn:microsoft.com/office/officeart/2005/8/layout/lProcess2"/>
    <dgm:cxn modelId="{22333286-28A4-4A3A-8DF1-D1186F6BC240}" type="presParOf" srcId="{B20A97E4-7DA5-41B6-A99C-46B4FE93E84E}" destId="{084DEE6D-808A-4ECF-9DE3-7C33CE7DA9AC}" srcOrd="3" destOrd="0" presId="urn:microsoft.com/office/officeart/2005/8/layout/lProcess2"/>
    <dgm:cxn modelId="{AFB5BD60-0B10-4126-806C-4A7612E1DFE6}" type="presParOf" srcId="{B20A97E4-7DA5-41B6-A99C-46B4FE93E84E}" destId="{475205B4-EDF7-4F28-ADC7-2D6D1711EFF7}" srcOrd="4" destOrd="0" presId="urn:microsoft.com/office/officeart/2005/8/layout/lProcess2"/>
    <dgm:cxn modelId="{70994EA1-A7B0-4AE5-B5D2-D3EB6D5AD261}" type="presParOf" srcId="{EB6EEF7D-5ACA-489B-A309-8FA026D5056F}" destId="{93567152-5E41-4ACE-AA92-C4726A8F55AD}" srcOrd="5" destOrd="0" presId="urn:microsoft.com/office/officeart/2005/8/layout/lProcess2"/>
    <dgm:cxn modelId="{7F9DF23E-DB71-4EDC-B528-084B8D97263A}" type="presParOf" srcId="{EB6EEF7D-5ACA-489B-A309-8FA026D5056F}" destId="{4CCE4BA2-E2B6-4240-BF96-A75113B02AB1}" srcOrd="6" destOrd="0" presId="urn:microsoft.com/office/officeart/2005/8/layout/lProcess2"/>
    <dgm:cxn modelId="{55DC8960-DF1A-4769-9513-F25160734F16}" type="presParOf" srcId="{4CCE4BA2-E2B6-4240-BF96-A75113B02AB1}" destId="{7307587A-C618-4511-B86D-A531F34D7CEA}" srcOrd="0" destOrd="0" presId="urn:microsoft.com/office/officeart/2005/8/layout/lProcess2"/>
    <dgm:cxn modelId="{1A3557F0-AB51-45C6-9709-9A10831B8427}" type="presParOf" srcId="{4CCE4BA2-E2B6-4240-BF96-A75113B02AB1}" destId="{5B131C4C-DC00-40E0-8FA0-736B239872CF}" srcOrd="1" destOrd="0" presId="urn:microsoft.com/office/officeart/2005/8/layout/lProcess2"/>
    <dgm:cxn modelId="{B1610663-7491-40F1-B606-D1C7DAF05CE6}" type="presParOf" srcId="{4CCE4BA2-E2B6-4240-BF96-A75113B02AB1}" destId="{9AED27A8-F216-47D0-9F0E-3C13200C99E5}" srcOrd="2" destOrd="0" presId="urn:microsoft.com/office/officeart/2005/8/layout/lProcess2"/>
    <dgm:cxn modelId="{C73561D7-D30D-4D97-A652-04CA038FDF1F}" type="presParOf" srcId="{9AED27A8-F216-47D0-9F0E-3C13200C99E5}" destId="{B9FF138D-98A0-4FB6-9A66-3A53A2CF19CF}" srcOrd="0" destOrd="0" presId="urn:microsoft.com/office/officeart/2005/8/layout/lProcess2"/>
    <dgm:cxn modelId="{E5000858-FBA5-4899-BAC1-64A4CAB2FE1B}" type="presParOf" srcId="{B9FF138D-98A0-4FB6-9A66-3A53A2CF19CF}" destId="{88FEA2E3-BBD0-4D19-B028-2E5877D33AA0}" srcOrd="0" destOrd="0" presId="urn:microsoft.com/office/officeart/2005/8/layout/lProcess2"/>
    <dgm:cxn modelId="{F9145177-FEB4-4322-BA5D-7AB04D49C7DE}" type="presParOf" srcId="{B9FF138D-98A0-4FB6-9A66-3A53A2CF19CF}" destId="{FCF07E67-95D2-4EC5-BC73-4C4D9A2B5D76}" srcOrd="1" destOrd="0" presId="urn:microsoft.com/office/officeart/2005/8/layout/lProcess2"/>
    <dgm:cxn modelId="{15715872-70F9-4F7B-B19D-5A558677C46E}" type="presParOf" srcId="{B9FF138D-98A0-4FB6-9A66-3A53A2CF19CF}" destId="{EF29F7AE-A059-44EF-90CB-AB2D443B1516}" srcOrd="2" destOrd="0" presId="urn:microsoft.com/office/officeart/2005/8/layout/lProcess2"/>
    <dgm:cxn modelId="{A74439F2-5886-4286-98B1-CC97392DD754}" type="presParOf" srcId="{B9FF138D-98A0-4FB6-9A66-3A53A2CF19CF}" destId="{7C59DA1B-9C66-44E1-9DF5-1F214F1DAC46}" srcOrd="3" destOrd="0" presId="urn:microsoft.com/office/officeart/2005/8/layout/lProcess2"/>
    <dgm:cxn modelId="{7CE7B662-EDD5-4CC4-9E82-DBBF952602A8}" type="presParOf" srcId="{B9FF138D-98A0-4FB6-9A66-3A53A2CF19CF}" destId="{8851EE08-949F-4210-820B-9CAA80079DDD}" srcOrd="4" destOrd="0" presId="urn:microsoft.com/office/officeart/2005/8/layout/lProcess2"/>
    <dgm:cxn modelId="{AF0D3A0C-A19E-48E2-9E1D-ECDE5BE4FA1C}" type="presParOf" srcId="{EB6EEF7D-5ACA-489B-A309-8FA026D5056F}" destId="{D099FCA1-C682-4374-9DF5-36D6AFE6BAA1}" srcOrd="7" destOrd="0" presId="urn:microsoft.com/office/officeart/2005/8/layout/lProcess2"/>
    <dgm:cxn modelId="{5A05499D-D696-4A27-95A1-08183DC3509E}" type="presParOf" srcId="{EB6EEF7D-5ACA-489B-A309-8FA026D5056F}" destId="{7D43B6E6-9061-4E59-89AC-F5AE52F2954F}" srcOrd="8" destOrd="0" presId="urn:microsoft.com/office/officeart/2005/8/layout/lProcess2"/>
    <dgm:cxn modelId="{60D7F991-4FA0-4496-9D8E-2338459AB8D6}" type="presParOf" srcId="{7D43B6E6-9061-4E59-89AC-F5AE52F2954F}" destId="{8E9E5E80-8170-4243-96FB-D68BBF9B28EE}" srcOrd="0" destOrd="0" presId="urn:microsoft.com/office/officeart/2005/8/layout/lProcess2"/>
    <dgm:cxn modelId="{5E5911DB-453D-41A7-AC42-D052A269FF24}" type="presParOf" srcId="{7D43B6E6-9061-4E59-89AC-F5AE52F2954F}" destId="{D5293D42-95A5-4496-83B1-2EA40D3CBBF1}" srcOrd="1" destOrd="0" presId="urn:microsoft.com/office/officeart/2005/8/layout/lProcess2"/>
    <dgm:cxn modelId="{0C5840BA-EDCC-475E-A049-E910BF7FDFC2}" type="presParOf" srcId="{7D43B6E6-9061-4E59-89AC-F5AE52F2954F}" destId="{7CBEB23F-5E53-4CE8-B6FA-34048AE4B77A}" srcOrd="2" destOrd="0" presId="urn:microsoft.com/office/officeart/2005/8/layout/lProcess2"/>
    <dgm:cxn modelId="{2D8A2756-7E0A-49F4-AA51-0A199E08172C}" type="presParOf" srcId="{7CBEB23F-5E53-4CE8-B6FA-34048AE4B77A}" destId="{AC6CD4F4-8E0C-441F-9995-D0A9D786CA3A}" srcOrd="0" destOrd="0" presId="urn:microsoft.com/office/officeart/2005/8/layout/lProcess2"/>
    <dgm:cxn modelId="{30756549-D18C-497D-AF95-E21BA17038F6}" type="presParOf" srcId="{AC6CD4F4-8E0C-441F-9995-D0A9D786CA3A}" destId="{EE895716-411E-4AD1-869B-BDB1FA1D3575}" srcOrd="0" destOrd="0" presId="urn:microsoft.com/office/officeart/2005/8/layout/lProcess2"/>
    <dgm:cxn modelId="{92E5D02C-75FD-43C7-88A6-DD75E8B3CCAA}" type="presParOf" srcId="{AC6CD4F4-8E0C-441F-9995-D0A9D786CA3A}" destId="{4DFDF9A5-6460-493F-8072-8E55334AE99D}" srcOrd="1" destOrd="0" presId="urn:microsoft.com/office/officeart/2005/8/layout/lProcess2"/>
    <dgm:cxn modelId="{D48FC77B-C708-4415-B99D-6F574657F6DE}" type="presParOf" srcId="{AC6CD4F4-8E0C-441F-9995-D0A9D786CA3A}" destId="{1DD86F5F-C29D-4916-8CE5-482A3F250F7E}" srcOrd="2" destOrd="0" presId="urn:microsoft.com/office/officeart/2005/8/layout/lProcess2"/>
    <dgm:cxn modelId="{6C2CA2F7-E71B-4DB6-BAD8-C9B8A3721026}" type="presParOf" srcId="{AC6CD4F4-8E0C-441F-9995-D0A9D786CA3A}" destId="{984DFDB5-3780-41B6-9C1D-4B30023B5FE2}" srcOrd="3" destOrd="0" presId="urn:microsoft.com/office/officeart/2005/8/layout/lProcess2"/>
    <dgm:cxn modelId="{5937FFB9-CE06-4A92-AAA4-8411B564F1A0}" type="presParOf" srcId="{AC6CD4F4-8E0C-441F-9995-D0A9D786CA3A}" destId="{74EBB46F-58FE-4FC1-A302-1210449FB107}" srcOrd="4"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BE3BFC-9D5B-40DB-9563-5D5656B2B9BF}">
      <dsp:nvSpPr>
        <dsp:cNvPr id="0" name=""/>
        <dsp:cNvSpPr/>
      </dsp:nvSpPr>
      <dsp:spPr>
        <a:xfrm>
          <a:off x="0" y="52365"/>
          <a:ext cx="11044234" cy="10740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Context, general information about the evaluation, methods and tools, data used</a:t>
          </a:r>
        </a:p>
      </dsp:txBody>
      <dsp:txXfrm>
        <a:off x="52431" y="104796"/>
        <a:ext cx="10939372" cy="969198"/>
      </dsp:txXfrm>
    </dsp:sp>
    <dsp:sp modelId="{02A6DDFB-65BC-49F1-91B3-480E13D5C749}">
      <dsp:nvSpPr>
        <dsp:cNvPr id="0" name=""/>
        <dsp:cNvSpPr/>
      </dsp:nvSpPr>
      <dsp:spPr>
        <a:xfrm>
          <a:off x="0" y="1204185"/>
          <a:ext cx="11044234" cy="10740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Implementation of the measures and feedback from participants and employers</a:t>
          </a:r>
        </a:p>
      </dsp:txBody>
      <dsp:txXfrm>
        <a:off x="52431" y="1256616"/>
        <a:ext cx="10939372" cy="969198"/>
      </dsp:txXfrm>
    </dsp:sp>
    <dsp:sp modelId="{C4CA82B4-8977-4DB0-95F8-5A685F9B440B}">
      <dsp:nvSpPr>
        <dsp:cNvPr id="0" name=""/>
        <dsp:cNvSpPr/>
      </dsp:nvSpPr>
      <dsp:spPr>
        <a:xfrm>
          <a:off x="0" y="2356005"/>
          <a:ext cx="11044234" cy="10740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US" sz="2700" kern="1200" dirty="0"/>
            <a:t>Degree of achievement of indicators, efficiency, gross effects and net impact</a:t>
          </a:r>
        </a:p>
      </dsp:txBody>
      <dsp:txXfrm>
        <a:off x="52431" y="2408436"/>
        <a:ext cx="10939372" cy="969198"/>
      </dsp:txXfrm>
    </dsp:sp>
    <dsp:sp modelId="{384AF12E-EEF9-4BB1-BF18-B2EC97CB974F}">
      <dsp:nvSpPr>
        <dsp:cNvPr id="0" name=""/>
        <dsp:cNvSpPr/>
      </dsp:nvSpPr>
      <dsp:spPr>
        <a:xfrm>
          <a:off x="0" y="3507825"/>
          <a:ext cx="11044234" cy="1074060"/>
        </a:xfrm>
        <a:prstGeom prst="roundRect">
          <a:avLst/>
        </a:prstGeom>
        <a:gradFill rotWithShape="0">
          <a:gsLst>
            <a:gs pos="0">
              <a:schemeClr val="lt1">
                <a:hueOff val="0"/>
                <a:satOff val="0"/>
                <a:lumOff val="0"/>
                <a:alphaOff val="0"/>
                <a:shade val="51000"/>
                <a:satMod val="130000"/>
              </a:schemeClr>
            </a:gs>
            <a:gs pos="80000">
              <a:schemeClr val="lt1">
                <a:hueOff val="0"/>
                <a:satOff val="0"/>
                <a:lumOff val="0"/>
                <a:alphaOff val="0"/>
                <a:shade val="93000"/>
                <a:satMod val="130000"/>
              </a:schemeClr>
            </a:gs>
            <a:gs pos="100000">
              <a:schemeClr val="l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dirty="0"/>
            <a:t>Implementation challenges and recommendations</a:t>
          </a:r>
          <a:endParaRPr lang="en-US" sz="2700" kern="1200" dirty="0"/>
        </a:p>
      </dsp:txBody>
      <dsp:txXfrm>
        <a:off x="52431" y="3560256"/>
        <a:ext cx="10939372" cy="9691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E816B8-72D1-4CBC-B8EF-76EA01B8D24A}">
      <dsp:nvSpPr>
        <dsp:cNvPr id="0" name=""/>
        <dsp:cNvSpPr/>
      </dsp:nvSpPr>
      <dsp:spPr>
        <a:xfrm>
          <a:off x="1105589" y="1570"/>
          <a:ext cx="4233710" cy="1747904"/>
        </a:xfrm>
        <a:prstGeom prst="rect">
          <a:avLst/>
        </a:prstGeom>
        <a:solidFill>
          <a:srgbClr val="54A021">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i="1" kern="1200" dirty="0">
              <a:solidFill>
                <a:sysClr val="window" lastClr="FFFFFF"/>
              </a:solidFill>
              <a:latin typeface="Trebuchet MS" panose="020B0603020202020204"/>
              <a:ea typeface="+mn-ea"/>
              <a:cs typeface="+mn-cs"/>
            </a:rPr>
            <a:t>Gross effect</a:t>
          </a:r>
          <a:r>
            <a:rPr lang="bg-BG" sz="2800" i="1" kern="1200" dirty="0">
              <a:solidFill>
                <a:sysClr val="window" lastClr="FFFFFF"/>
              </a:solidFill>
              <a:latin typeface="Trebuchet MS" panose="020B0603020202020204"/>
              <a:ea typeface="+mn-ea"/>
              <a:cs typeface="+mn-cs"/>
            </a:rPr>
            <a:t>: 52%</a:t>
          </a:r>
          <a:endParaRPr lang="en-US" sz="2800" kern="1200" dirty="0">
            <a:solidFill>
              <a:sysClr val="window" lastClr="FFFFFF"/>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i="1" kern="1200" dirty="0">
              <a:solidFill>
                <a:sysClr val="window" lastClr="FFFFFF"/>
              </a:solidFill>
              <a:latin typeface="Trebuchet MS" panose="020B0603020202020204"/>
              <a:ea typeface="+mn-ea"/>
              <a:cs typeface="+mn-cs"/>
            </a:rPr>
            <a:t>more than half of unemployed youth in 2015 work in 2018</a:t>
          </a:r>
          <a:endParaRPr lang="en-US" sz="1600" kern="1200" dirty="0">
            <a:solidFill>
              <a:sysClr val="window" lastClr="FFFFFF"/>
            </a:solidFill>
            <a:latin typeface="Trebuchet MS" panose="020B0603020202020204"/>
            <a:ea typeface="+mn-ea"/>
            <a:cs typeface="+mn-cs"/>
          </a:endParaRPr>
        </a:p>
      </dsp:txBody>
      <dsp:txXfrm>
        <a:off x="1105589" y="1570"/>
        <a:ext cx="4233710" cy="1747904"/>
      </dsp:txXfrm>
    </dsp:sp>
    <dsp:sp modelId="{A8E7A53E-51C7-41CD-BEF0-B10852B4BFAF}">
      <dsp:nvSpPr>
        <dsp:cNvPr id="0" name=""/>
        <dsp:cNvSpPr/>
      </dsp:nvSpPr>
      <dsp:spPr>
        <a:xfrm>
          <a:off x="5762670" y="1570"/>
          <a:ext cx="4233710" cy="1747904"/>
        </a:xfrm>
        <a:prstGeom prst="rect">
          <a:avLst/>
        </a:prstGeom>
        <a:solidFill>
          <a:srgbClr val="54A021">
            <a:hueOff val="-988095"/>
            <a:satOff val="4733"/>
            <a:lumOff val="4379"/>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i="1" kern="1200" dirty="0">
              <a:solidFill>
                <a:sysClr val="window" lastClr="FFFFFF"/>
              </a:solidFill>
              <a:latin typeface="Trebuchet MS" panose="020B0603020202020204"/>
              <a:ea typeface="+mn-ea"/>
              <a:cs typeface="+mn-cs"/>
            </a:rPr>
            <a:t>Dead weight effect</a:t>
          </a:r>
          <a:r>
            <a:rPr lang="bg-BG" sz="2800" i="1" kern="1200" dirty="0">
              <a:solidFill>
                <a:sysClr val="window" lastClr="FFFFFF"/>
              </a:solidFill>
              <a:latin typeface="Trebuchet MS" panose="020B0603020202020204"/>
              <a:ea typeface="+mn-ea"/>
              <a:cs typeface="+mn-cs"/>
            </a:rPr>
            <a:t>: 2%</a:t>
          </a:r>
          <a:endParaRPr lang="en-US" sz="2800" i="1" kern="1200" dirty="0">
            <a:solidFill>
              <a:sysClr val="window" lastClr="FFFFFF"/>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i="1" kern="1200" dirty="0">
              <a:solidFill>
                <a:sysClr val="window" lastClr="FFFFFF"/>
              </a:solidFill>
              <a:latin typeface="Trebuchet MS" panose="020B0603020202020204"/>
              <a:ea typeface="+mn-ea"/>
              <a:cs typeface="+mn-cs"/>
            </a:rPr>
            <a:t>Share of young people who </a:t>
          </a:r>
          <a:r>
            <a:rPr lang="en-GB" sz="1600" i="1" kern="1200" dirty="0">
              <a:solidFill>
                <a:sysClr val="window" lastClr="FFFFFF"/>
              </a:solidFill>
              <a:latin typeface="Trebuchet MS" panose="020B0603020202020204"/>
              <a:ea typeface="+mn-ea"/>
              <a:cs typeface="+mn-cs"/>
            </a:rPr>
            <a:t>transitioned</a:t>
          </a:r>
          <a:r>
            <a:rPr lang="en-US" sz="1600" i="1" kern="1200" dirty="0">
              <a:solidFill>
                <a:sysClr val="window" lastClr="FFFFFF"/>
              </a:solidFill>
              <a:latin typeface="Trebuchet MS" panose="020B0603020202020204"/>
              <a:ea typeface="+mn-ea"/>
              <a:cs typeface="+mn-cs"/>
            </a:rPr>
            <a:t> from unemployment to employment without participating in YEI operation</a:t>
          </a:r>
        </a:p>
      </dsp:txBody>
      <dsp:txXfrm>
        <a:off x="5762670" y="1570"/>
        <a:ext cx="4233710" cy="1747904"/>
      </dsp:txXfrm>
    </dsp:sp>
    <dsp:sp modelId="{440952C9-D266-4BAB-9682-7AA4FC5113F2}">
      <dsp:nvSpPr>
        <dsp:cNvPr id="0" name=""/>
        <dsp:cNvSpPr/>
      </dsp:nvSpPr>
      <dsp:spPr>
        <a:xfrm>
          <a:off x="501883" y="2172846"/>
          <a:ext cx="4233710" cy="2540226"/>
        </a:xfrm>
        <a:prstGeom prst="rect">
          <a:avLst/>
        </a:prstGeom>
        <a:solidFill>
          <a:srgbClr val="54A021">
            <a:hueOff val="-1976191"/>
            <a:satOff val="9467"/>
            <a:lumOff val="8758"/>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GB" sz="2800" i="1" kern="1200" dirty="0">
              <a:solidFill>
                <a:sysClr val="window" lastClr="FFFFFF"/>
              </a:solidFill>
              <a:latin typeface="Trebuchet MS" panose="020B0603020202020204"/>
              <a:ea typeface="+mn-ea"/>
              <a:cs typeface="+mn-cs"/>
            </a:rPr>
            <a:t>Substitution effect</a:t>
          </a:r>
          <a:r>
            <a:rPr lang="bg-BG" sz="2800" i="1" kern="1200" dirty="0">
              <a:solidFill>
                <a:sysClr val="window" lastClr="FFFFFF"/>
              </a:solidFill>
              <a:latin typeface="Trebuchet MS" panose="020B0603020202020204"/>
              <a:ea typeface="+mn-ea"/>
              <a:cs typeface="+mn-cs"/>
            </a:rPr>
            <a:t>:</a:t>
          </a:r>
          <a:r>
            <a:rPr lang="en-US" sz="2800" i="1" kern="1200" dirty="0">
              <a:solidFill>
                <a:sysClr val="window" lastClr="FFFFFF"/>
              </a:solidFill>
              <a:latin typeface="Trebuchet MS" panose="020B0603020202020204"/>
              <a:ea typeface="+mn-ea"/>
              <a:cs typeface="+mn-cs"/>
            </a:rPr>
            <a:t> 12.7%</a:t>
          </a:r>
        </a:p>
        <a:p>
          <a:pPr marL="171450" lvl="1" indent="-171450" algn="l" defTabSz="711200">
            <a:lnSpc>
              <a:spcPct val="90000"/>
            </a:lnSpc>
            <a:spcBef>
              <a:spcPct val="0"/>
            </a:spcBef>
            <a:spcAft>
              <a:spcPct val="15000"/>
            </a:spcAft>
            <a:buChar char="•"/>
          </a:pPr>
          <a:r>
            <a:rPr lang="en-US" sz="1600" i="1" kern="1200" dirty="0">
              <a:solidFill>
                <a:sysClr val="window" lastClr="FFFFFF"/>
              </a:solidFill>
              <a:latin typeface="Trebuchet MS" panose="020B0603020202020204"/>
              <a:ea typeface="+mn-ea"/>
              <a:cs typeface="+mn-cs"/>
            </a:rPr>
            <a:t>Share of employers who hired young people under YEI programs and measures on the place where other employees would have been hired or were fired by the company during the study period</a:t>
          </a:r>
        </a:p>
        <a:p>
          <a:pPr marL="171450" lvl="1" indent="-171450" algn="l" defTabSz="711200">
            <a:lnSpc>
              <a:spcPct val="90000"/>
            </a:lnSpc>
            <a:spcBef>
              <a:spcPct val="0"/>
            </a:spcBef>
            <a:spcAft>
              <a:spcPct val="15000"/>
            </a:spcAft>
            <a:buChar char="•"/>
          </a:pPr>
          <a:endParaRPr lang="bg-BG" sz="1600" i="1" kern="1200" dirty="0">
            <a:solidFill>
              <a:sysClr val="window" lastClr="FFFFFF"/>
            </a:solidFill>
            <a:latin typeface="Trebuchet MS" panose="020B0603020202020204"/>
            <a:ea typeface="+mn-ea"/>
            <a:cs typeface="+mn-cs"/>
          </a:endParaRPr>
        </a:p>
      </dsp:txBody>
      <dsp:txXfrm>
        <a:off x="501883" y="2172846"/>
        <a:ext cx="4233710" cy="2540226"/>
      </dsp:txXfrm>
    </dsp:sp>
    <dsp:sp modelId="{2B509A14-C09D-4084-B3CE-9BD515088C2C}">
      <dsp:nvSpPr>
        <dsp:cNvPr id="0" name=""/>
        <dsp:cNvSpPr/>
      </dsp:nvSpPr>
      <dsp:spPr>
        <a:xfrm>
          <a:off x="5158964" y="2172846"/>
          <a:ext cx="5441122" cy="2540226"/>
        </a:xfrm>
        <a:prstGeom prst="rect">
          <a:avLst/>
        </a:prstGeom>
        <a:solidFill>
          <a:srgbClr val="54A021">
            <a:hueOff val="-2964286"/>
            <a:satOff val="14200"/>
            <a:lumOff val="13137"/>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t" anchorCtr="0">
          <a:noAutofit/>
        </a:bodyPr>
        <a:lstStyle/>
        <a:p>
          <a:pPr marL="0" lvl="0" indent="0" algn="l" defTabSz="1244600">
            <a:lnSpc>
              <a:spcPct val="90000"/>
            </a:lnSpc>
            <a:spcBef>
              <a:spcPct val="0"/>
            </a:spcBef>
            <a:spcAft>
              <a:spcPct val="35000"/>
            </a:spcAft>
            <a:buNone/>
          </a:pPr>
          <a:r>
            <a:rPr lang="en-US" sz="2800" i="1" kern="1200" dirty="0">
              <a:solidFill>
                <a:sysClr val="window" lastClr="FFFFFF"/>
              </a:solidFill>
              <a:latin typeface="Trebuchet MS" panose="020B0603020202020204"/>
              <a:ea typeface="+mn-ea"/>
              <a:cs typeface="+mn-cs"/>
            </a:rPr>
            <a:t>Displacement effect</a:t>
          </a:r>
          <a:r>
            <a:rPr lang="bg-BG" sz="2800" i="1" kern="1200" dirty="0">
              <a:solidFill>
                <a:sysClr val="window" lastClr="FFFFFF"/>
              </a:solidFill>
              <a:latin typeface="Trebuchet MS" panose="020B0603020202020204"/>
              <a:ea typeface="+mn-ea"/>
              <a:cs typeface="+mn-cs"/>
            </a:rPr>
            <a:t>:</a:t>
          </a:r>
          <a:r>
            <a:rPr lang="en-US" sz="2800" i="1" kern="1200" dirty="0">
              <a:solidFill>
                <a:sysClr val="window" lastClr="FFFFFF"/>
              </a:solidFill>
              <a:latin typeface="Trebuchet MS" panose="020B0603020202020204"/>
              <a:ea typeface="+mn-ea"/>
              <a:cs typeface="+mn-cs"/>
            </a:rPr>
            <a:t> 11.6%</a:t>
          </a:r>
        </a:p>
        <a:p>
          <a:pPr marL="171450" lvl="1" indent="-171450" algn="l" defTabSz="711200">
            <a:lnSpc>
              <a:spcPct val="90000"/>
            </a:lnSpc>
            <a:spcBef>
              <a:spcPct val="0"/>
            </a:spcBef>
            <a:spcAft>
              <a:spcPct val="15000"/>
            </a:spcAft>
            <a:buChar char="•"/>
          </a:pPr>
          <a:r>
            <a:rPr lang="en-US" sz="1600" i="1" kern="1200" dirty="0">
              <a:solidFill>
                <a:sysClr val="window" lastClr="FFFFFF"/>
              </a:solidFill>
              <a:latin typeface="Trebuchet MS" panose="020B0603020202020204"/>
              <a:ea typeface="+mn-ea"/>
              <a:cs typeface="+mn-cs"/>
            </a:rPr>
            <a:t>Share of employers who, as a result of their participation in the YEI schemes, have increased the quality of their products and services, improved their productivity, increased the overall production of their businesses at the expense of other business competitors that did not participate in the YEI schemes</a:t>
          </a:r>
        </a:p>
      </dsp:txBody>
      <dsp:txXfrm>
        <a:off x="5158964" y="2172846"/>
        <a:ext cx="5441122" cy="2540226"/>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A142BD-0284-46BF-8454-9EA83D273777}">
      <dsp:nvSpPr>
        <dsp:cNvPr id="0" name=""/>
        <dsp:cNvSpPr/>
      </dsp:nvSpPr>
      <dsp:spPr>
        <a:xfrm>
          <a:off x="1908123" y="2337"/>
          <a:ext cx="3549356" cy="2129614"/>
        </a:xfrm>
        <a:prstGeom prst="rect">
          <a:avLst/>
        </a:prstGeom>
        <a:solidFill>
          <a:srgbClr val="54A021">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a:solidFill>
                <a:sysClr val="window" lastClr="FFFFFF"/>
              </a:solidFill>
              <a:latin typeface="Trebuchet MS" panose="020B0603020202020204"/>
              <a:ea typeface="+mn-ea"/>
              <a:cs typeface="+mn-cs"/>
            </a:rPr>
            <a:t>For young people participating in the schemes, the employment opportunity 6 months after the program increases by 37% and the employment opportunity 12 months after the program - by 49%</a:t>
          </a:r>
          <a:r>
            <a:rPr lang="bg-BG" sz="1600" kern="1200" dirty="0">
              <a:solidFill>
                <a:sysClr val="window" lastClr="FFFFFF"/>
              </a:solidFill>
              <a:latin typeface="Trebuchet MS" panose="020B0603020202020204"/>
              <a:ea typeface="+mn-ea"/>
              <a:cs typeface="+mn-cs"/>
            </a:rPr>
            <a:t> </a:t>
          </a:r>
          <a:endParaRPr lang="en-US" sz="1600" kern="1200" dirty="0">
            <a:solidFill>
              <a:sysClr val="window" lastClr="FFFFFF"/>
            </a:solidFill>
            <a:latin typeface="Trebuchet MS" panose="020B0603020202020204"/>
            <a:ea typeface="+mn-ea"/>
            <a:cs typeface="+mn-cs"/>
          </a:endParaRPr>
        </a:p>
      </dsp:txBody>
      <dsp:txXfrm>
        <a:off x="1908123" y="2337"/>
        <a:ext cx="3549356" cy="2129614"/>
      </dsp:txXfrm>
    </dsp:sp>
    <dsp:sp modelId="{46C099ED-5ABA-48DF-8928-E948A0AA2FB8}">
      <dsp:nvSpPr>
        <dsp:cNvPr id="0" name=""/>
        <dsp:cNvSpPr/>
      </dsp:nvSpPr>
      <dsp:spPr>
        <a:xfrm>
          <a:off x="5812415" y="2337"/>
          <a:ext cx="3549356" cy="2129614"/>
        </a:xfrm>
        <a:prstGeom prst="rect">
          <a:avLst/>
        </a:prstGeom>
        <a:solidFill>
          <a:srgbClr val="E6B91E">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Font typeface="Symbol" panose="05050102010706020507" pitchFamily="18" charset="2"/>
            <a:buNone/>
          </a:pPr>
          <a:r>
            <a:rPr lang="en-US" sz="1600" kern="1200" dirty="0">
              <a:solidFill>
                <a:sysClr val="window" lastClr="FFFFFF"/>
              </a:solidFill>
              <a:latin typeface="Trebuchet MS" panose="020B0603020202020204"/>
              <a:ea typeface="+mn-ea"/>
              <a:cs typeface="+mn-cs"/>
            </a:rPr>
            <a:t>The tangible net impact of the program is observed in young people who are skilled workers; employees / experts; management staff; self-employed persons and entrepreneurs; and workers performing unskilled labor</a:t>
          </a:r>
        </a:p>
      </dsp:txBody>
      <dsp:txXfrm>
        <a:off x="5812415" y="2337"/>
        <a:ext cx="3549356" cy="2129614"/>
      </dsp:txXfrm>
    </dsp:sp>
    <dsp:sp modelId="{5E7F13CD-2D32-46A3-890A-CD0C9CFE6864}">
      <dsp:nvSpPr>
        <dsp:cNvPr id="0" name=""/>
        <dsp:cNvSpPr/>
      </dsp:nvSpPr>
      <dsp:spPr>
        <a:xfrm>
          <a:off x="756729" y="2486886"/>
          <a:ext cx="3549356" cy="2129614"/>
        </a:xfrm>
        <a:prstGeom prst="rect">
          <a:avLst/>
        </a:prstGeom>
        <a:solidFill>
          <a:srgbClr val="E76618">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dirty="0">
              <a:solidFill>
                <a:sysClr val="window" lastClr="FFFFFF"/>
              </a:solidFill>
              <a:latin typeface="Trebuchet MS" panose="020B0603020202020204"/>
              <a:ea typeface="+mn-ea"/>
              <a:cs typeface="+mn-cs"/>
            </a:rPr>
            <a:t>The net effect on the dynamics of the unemployed is negligibly small: the share of unemployed young people participating in the program would be 0.3% lower without YEI operations</a:t>
          </a:r>
        </a:p>
        <a:p>
          <a:pPr marL="171450" lvl="1" indent="-171450" algn="l" defTabSz="711200">
            <a:lnSpc>
              <a:spcPct val="90000"/>
            </a:lnSpc>
            <a:spcBef>
              <a:spcPct val="0"/>
            </a:spcBef>
            <a:spcAft>
              <a:spcPct val="15000"/>
            </a:spcAft>
            <a:buFont typeface="Symbol" panose="05050102010706020507" pitchFamily="18" charset="2"/>
            <a:buChar char=""/>
          </a:pPr>
          <a:r>
            <a:rPr lang="en-US" sz="1600" kern="1200" dirty="0">
              <a:solidFill>
                <a:sysClr val="window" lastClr="FFFFFF"/>
              </a:solidFill>
              <a:latin typeface="Trebuchet MS" panose="020B0603020202020204"/>
              <a:ea typeface="+mn-ea"/>
              <a:cs typeface="+mn-cs"/>
            </a:rPr>
            <a:t>a considerable part of the measures are aimed at activating young people</a:t>
          </a:r>
        </a:p>
      </dsp:txBody>
      <dsp:txXfrm>
        <a:off x="756729" y="2486886"/>
        <a:ext cx="3549356" cy="2129614"/>
      </dsp:txXfrm>
    </dsp:sp>
    <dsp:sp modelId="{7886B761-2015-473E-9953-32C5383D736B}">
      <dsp:nvSpPr>
        <dsp:cNvPr id="0" name=""/>
        <dsp:cNvSpPr/>
      </dsp:nvSpPr>
      <dsp:spPr>
        <a:xfrm>
          <a:off x="4661022" y="2486886"/>
          <a:ext cx="5852144" cy="2129614"/>
        </a:xfrm>
        <a:prstGeom prst="rect">
          <a:avLst/>
        </a:prstGeom>
        <a:solidFill>
          <a:srgbClr val="C42F1A">
            <a:hueOff val="0"/>
            <a:satOff val="0"/>
            <a:lumOff val="0"/>
            <a:alphaOff val="0"/>
          </a:srgbClr>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Font typeface="Symbol" panose="05050102010706020507" pitchFamily="18" charset="2"/>
            <a:buNone/>
          </a:pPr>
          <a:r>
            <a:rPr lang="en-US" sz="1600" kern="1200" dirty="0">
              <a:solidFill>
                <a:sysClr val="window" lastClr="FFFFFF"/>
              </a:solidFill>
              <a:latin typeface="Trebuchet MS" panose="020B0603020202020204"/>
              <a:ea typeface="+mn-ea"/>
              <a:cs typeface="+mn-cs"/>
            </a:rPr>
            <a:t>Statistically significant factors determining the net impact of the measures:</a:t>
          </a:r>
        </a:p>
        <a:p>
          <a:pPr marL="171450" lvl="1" indent="-171450" algn="l" defTabSz="711200">
            <a:lnSpc>
              <a:spcPct val="90000"/>
            </a:lnSpc>
            <a:spcBef>
              <a:spcPct val="0"/>
            </a:spcBef>
            <a:spcAft>
              <a:spcPct val="15000"/>
            </a:spcAft>
            <a:buFont typeface="Symbol" panose="05050102010706020507" pitchFamily="18" charset="2"/>
            <a:buChar char=""/>
          </a:pPr>
          <a:r>
            <a:rPr lang="en-GB" sz="1600" kern="1200" dirty="0">
              <a:solidFill>
                <a:sysClr val="window" lastClr="FFFFFF"/>
              </a:solidFill>
              <a:latin typeface="Trebuchet MS" panose="020B0603020202020204"/>
              <a:ea typeface="+mn-ea"/>
              <a:cs typeface="+mn-cs"/>
            </a:rPr>
            <a:t>degree of education </a:t>
          </a:r>
          <a:r>
            <a:rPr lang="en-US" sz="1600" kern="1200" dirty="0">
              <a:solidFill>
                <a:sysClr val="window" lastClr="FFFFFF"/>
              </a:solidFill>
              <a:latin typeface="Trebuchet MS" panose="020B0603020202020204"/>
              <a:ea typeface="+mn-ea"/>
              <a:cs typeface="+mn-cs"/>
            </a:rPr>
            <a:t>(the higher the education the higher the likelihood that a person will become involved in employment after completing the program)</a:t>
          </a:r>
        </a:p>
        <a:p>
          <a:pPr marL="171450" lvl="1" indent="-171450" algn="l" defTabSz="711200">
            <a:lnSpc>
              <a:spcPct val="90000"/>
            </a:lnSpc>
            <a:spcBef>
              <a:spcPct val="0"/>
            </a:spcBef>
            <a:spcAft>
              <a:spcPct val="15000"/>
            </a:spcAft>
            <a:buFont typeface="Symbol" panose="05050102010706020507" pitchFamily="18" charset="2"/>
            <a:buChar char=""/>
          </a:pPr>
          <a:r>
            <a:rPr lang="en-US" sz="1600" kern="1200" dirty="0">
              <a:solidFill>
                <a:sysClr val="window" lastClr="FFFFFF"/>
              </a:solidFill>
              <a:latin typeface="Trebuchet MS" panose="020B0603020202020204"/>
              <a:ea typeface="+mn-ea"/>
              <a:cs typeface="+mn-cs"/>
            </a:rPr>
            <a:t>the type of settlement in which the person lives</a:t>
          </a:r>
          <a:endParaRPr lang="bg-BG" sz="1600" kern="1200" dirty="0">
            <a:solidFill>
              <a:sysClr val="window" lastClr="FFFFFF"/>
            </a:solidFill>
            <a:latin typeface="Trebuchet MS" panose="020B0603020202020204"/>
            <a:ea typeface="+mn-ea"/>
            <a:cs typeface="+mn-cs"/>
          </a:endParaRPr>
        </a:p>
        <a:p>
          <a:pPr marL="171450" lvl="1" indent="-171450" algn="l" defTabSz="711200">
            <a:lnSpc>
              <a:spcPct val="90000"/>
            </a:lnSpc>
            <a:spcBef>
              <a:spcPct val="0"/>
            </a:spcBef>
            <a:spcAft>
              <a:spcPct val="15000"/>
            </a:spcAft>
            <a:buFont typeface="Symbol" panose="05050102010706020507" pitchFamily="18" charset="2"/>
            <a:buChar char=""/>
          </a:pPr>
          <a:r>
            <a:rPr lang="en-GB" sz="1600" kern="1200" dirty="0">
              <a:solidFill>
                <a:sysClr val="window" lastClr="FFFFFF"/>
              </a:solidFill>
              <a:latin typeface="Trebuchet MS" panose="020B0603020202020204"/>
              <a:ea typeface="+mn-ea"/>
              <a:cs typeface="+mn-cs"/>
            </a:rPr>
            <a:t>age</a:t>
          </a:r>
          <a:endParaRPr lang="bg-BG" sz="1600" kern="1200" dirty="0">
            <a:solidFill>
              <a:sysClr val="window" lastClr="FFFFFF"/>
            </a:solidFill>
            <a:latin typeface="Trebuchet MS" panose="020B0603020202020204"/>
            <a:ea typeface="+mn-ea"/>
            <a:cs typeface="+mn-cs"/>
          </a:endParaRPr>
        </a:p>
        <a:p>
          <a:pPr marL="171450" lvl="1" indent="-171450" algn="l" defTabSz="711200">
            <a:lnSpc>
              <a:spcPct val="90000"/>
            </a:lnSpc>
            <a:spcBef>
              <a:spcPct val="0"/>
            </a:spcBef>
            <a:spcAft>
              <a:spcPct val="15000"/>
            </a:spcAft>
            <a:buFont typeface="Symbol" panose="05050102010706020507" pitchFamily="18" charset="2"/>
            <a:buChar char=""/>
          </a:pPr>
          <a:r>
            <a:rPr lang="en-US" sz="1600" kern="1200" dirty="0">
              <a:solidFill>
                <a:sysClr val="window" lastClr="FFFFFF"/>
              </a:solidFill>
              <a:latin typeface="Trebuchet MS" panose="020B0603020202020204"/>
              <a:ea typeface="+mn-ea"/>
              <a:cs typeface="+mn-cs"/>
            </a:rPr>
            <a:t>share of unemployed persons in the household</a:t>
          </a:r>
          <a:endParaRPr lang="bg-BG" sz="1600" kern="1200" dirty="0">
            <a:solidFill>
              <a:sysClr val="window" lastClr="FFFFFF"/>
            </a:solidFill>
            <a:latin typeface="Trebuchet MS" panose="020B0603020202020204"/>
            <a:ea typeface="+mn-ea"/>
            <a:cs typeface="+mn-cs"/>
          </a:endParaRPr>
        </a:p>
      </dsp:txBody>
      <dsp:txXfrm>
        <a:off x="4661022" y="2486886"/>
        <a:ext cx="5852144" cy="212961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04C8A2-EA8D-461E-AF5A-9BB335E013A8}">
      <dsp:nvSpPr>
        <dsp:cNvPr id="0" name=""/>
        <dsp:cNvSpPr/>
      </dsp:nvSpPr>
      <dsp:spPr>
        <a:xfrm>
          <a:off x="391217" y="1764"/>
          <a:ext cx="5486382" cy="2200450"/>
        </a:xfrm>
        <a:prstGeom prst="rect">
          <a:avLst/>
        </a:prstGeom>
        <a:gradFill rotWithShape="0">
          <a:gsLst>
            <a:gs pos="0">
              <a:srgbClr val="90C226">
                <a:shade val="80000"/>
                <a:hueOff val="0"/>
                <a:satOff val="0"/>
                <a:lumOff val="0"/>
                <a:alphaOff val="0"/>
                <a:tint val="65000"/>
                <a:lumMod val="110000"/>
              </a:srgbClr>
            </a:gs>
            <a:gs pos="88000">
              <a:srgbClr val="90C226">
                <a:shade val="80000"/>
                <a:hueOff val="0"/>
                <a:satOff val="0"/>
                <a:lumOff val="0"/>
                <a:alphaOff val="0"/>
                <a:tint val="90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US" sz="1800" kern="1200" dirty="0">
              <a:solidFill>
                <a:sysClr val="windowText" lastClr="000000"/>
              </a:solidFill>
              <a:latin typeface="Calibri" panose="020F0502020204030204" pitchFamily="34" charset="0"/>
              <a:ea typeface="+mn-ea"/>
              <a:cs typeface="Times New Roman" panose="02020603050405020304" pitchFamily="18" charset="0"/>
            </a:rPr>
            <a:t>The net impact of YEI is positive</a:t>
          </a:r>
          <a:r>
            <a:rPr lang="bg-BG" sz="1800" kern="1200" dirty="0">
              <a:solidFill>
                <a:sysClr val="windowText" lastClr="000000"/>
              </a:solidFill>
              <a:latin typeface="Calibri" panose="020F0502020204030204" pitchFamily="34" charset="0"/>
              <a:ea typeface="+mn-ea"/>
              <a:cs typeface="Times New Roman" panose="02020603050405020304" pitchFamily="18" charset="0"/>
            </a:rPr>
            <a:t>: </a:t>
          </a:r>
          <a:endParaRPr lang="en-US" sz="1800" kern="1200" dirty="0">
            <a:solidFill>
              <a:sysClr val="windowText" lastClr="000000"/>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kern="1200" dirty="0">
              <a:solidFill>
                <a:sysClr val="windowText" lastClr="000000"/>
              </a:solidFill>
              <a:latin typeface="Calibri" panose="020F0502020204030204" pitchFamily="34" charset="0"/>
              <a:ea typeface="+mn-ea"/>
              <a:cs typeface="Times New Roman" panose="02020603050405020304" pitchFamily="18" charset="0"/>
            </a:rPr>
            <a:t>by 2020, the number of people employed in the economy will increase by 1.8% as a result of YEI implementation</a:t>
          </a:r>
          <a:endParaRPr lang="en-US" sz="1600" kern="1200" dirty="0">
            <a:solidFill>
              <a:sysClr val="windowText" lastClr="000000"/>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kern="1200" dirty="0">
              <a:solidFill>
                <a:sysClr val="windowText" lastClr="000000"/>
              </a:solidFill>
              <a:latin typeface="Calibri" panose="020F0502020204030204" pitchFamily="34" charset="0"/>
              <a:ea typeface="+mn-ea"/>
              <a:cs typeface="Times New Roman" panose="02020603050405020304" pitchFamily="18" charset="0"/>
            </a:rPr>
            <a:t>the unemployment rate is expected to improve by 0.9 percentage points</a:t>
          </a:r>
          <a:r>
            <a:rPr lang="bg-BG" sz="1600" kern="1200" dirty="0">
              <a:solidFill>
                <a:sysClr val="windowText" lastClr="000000"/>
              </a:solidFill>
              <a:latin typeface="Calibri" panose="020F0502020204030204" pitchFamily="34" charset="0"/>
              <a:ea typeface="+mn-ea"/>
              <a:cs typeface="Times New Roman" panose="02020603050405020304" pitchFamily="18" charset="0"/>
            </a:rPr>
            <a:t> </a:t>
          </a:r>
          <a:endParaRPr lang="en-US" sz="1600" kern="1200" dirty="0">
            <a:solidFill>
              <a:sysClr val="windowText" lastClr="000000"/>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kern="1200" dirty="0">
              <a:solidFill>
                <a:sysClr val="windowText" lastClr="000000"/>
              </a:solidFill>
              <a:latin typeface="Calibri" panose="020F0502020204030204" pitchFamily="34" charset="0"/>
              <a:ea typeface="+mn-ea"/>
              <a:cs typeface="Times New Roman" panose="02020603050405020304" pitchFamily="18" charset="0"/>
            </a:rPr>
            <a:t>these positive net effects are expected to continue in the medium term (2023).</a:t>
          </a:r>
          <a:endParaRPr lang="en-US" sz="1600" kern="1200" dirty="0">
            <a:solidFill>
              <a:sysClr val="windowText" lastClr="000000"/>
            </a:solidFill>
            <a:latin typeface="Trebuchet MS" panose="020B0603020202020204"/>
            <a:ea typeface="+mn-ea"/>
            <a:cs typeface="+mn-cs"/>
          </a:endParaRPr>
        </a:p>
      </dsp:txBody>
      <dsp:txXfrm>
        <a:off x="391217" y="1764"/>
        <a:ext cx="5486382" cy="2200450"/>
      </dsp:txXfrm>
    </dsp:sp>
    <dsp:sp modelId="{9A04AA55-D247-421A-83AF-4845B58C8411}">
      <dsp:nvSpPr>
        <dsp:cNvPr id="0" name=""/>
        <dsp:cNvSpPr/>
      </dsp:nvSpPr>
      <dsp:spPr>
        <a:xfrm>
          <a:off x="6244342" y="1764"/>
          <a:ext cx="3667417" cy="2200450"/>
        </a:xfrm>
        <a:prstGeom prst="rect">
          <a:avLst/>
        </a:prstGeom>
        <a:solidFill>
          <a:srgbClr val="E6B91E">
            <a:lumMod val="40000"/>
            <a:lumOff val="60000"/>
          </a:srgbClr>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solidFill>
              <a:latin typeface="Calibri" panose="020F0502020204030204" pitchFamily="34" charset="0"/>
              <a:ea typeface="+mn-ea"/>
              <a:cs typeface="Times New Roman" panose="02020603050405020304" pitchFamily="18" charset="0"/>
            </a:rPr>
            <a:t>YEI measures have a relatively limited impact in provoking structural change, both because of the amount of money spent and the specific objectives of the schemes.</a:t>
          </a:r>
          <a:r>
            <a:rPr lang="bg-BG" sz="1600" kern="1200" dirty="0">
              <a:solidFill>
                <a:sysClr val="windowText" lastClr="000000"/>
              </a:solidFill>
              <a:latin typeface="Calibri" panose="020F0502020204030204" pitchFamily="34" charset="0"/>
              <a:ea typeface="+mn-ea"/>
              <a:cs typeface="Times New Roman" panose="02020603050405020304" pitchFamily="18" charset="0"/>
            </a:rPr>
            <a:t> </a:t>
          </a:r>
          <a:endParaRPr lang="en-US" sz="1600" kern="1200" dirty="0">
            <a:solidFill>
              <a:sysClr val="windowText" lastClr="000000"/>
            </a:solidFill>
            <a:latin typeface="Trebuchet MS" panose="020B0603020202020204"/>
            <a:ea typeface="+mn-ea"/>
            <a:cs typeface="+mn-cs"/>
          </a:endParaRPr>
        </a:p>
      </dsp:txBody>
      <dsp:txXfrm>
        <a:off x="6244342" y="1764"/>
        <a:ext cx="3667417" cy="2200450"/>
      </dsp:txXfrm>
    </dsp:sp>
    <dsp:sp modelId="{F4AE9A17-12B4-4155-A791-42868CFD4006}">
      <dsp:nvSpPr>
        <dsp:cNvPr id="0" name=""/>
        <dsp:cNvSpPr/>
      </dsp:nvSpPr>
      <dsp:spPr>
        <a:xfrm>
          <a:off x="6220283" y="2365085"/>
          <a:ext cx="3667417" cy="2200450"/>
        </a:xfrm>
        <a:prstGeom prst="rect">
          <a:avLst/>
        </a:prstGeom>
        <a:solidFill>
          <a:srgbClr val="FCF8E8"/>
        </a:soli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solidFill>
                <a:sysClr val="windowText" lastClr="000000"/>
              </a:solidFill>
              <a:latin typeface="Calibri" panose="020F0502020204030204" pitchFamily="34" charset="0"/>
              <a:ea typeface="+mn-ea"/>
              <a:cs typeface="Times New Roman" panose="02020603050405020304" pitchFamily="18" charset="0"/>
            </a:rPr>
            <a:t>In Bulgaria, the number of NEETs young people is significantly reduced due to the implementation of YEI schemes</a:t>
          </a:r>
          <a:r>
            <a:rPr lang="bg-BG" sz="1600" kern="1200" dirty="0">
              <a:solidFill>
                <a:sysClr val="windowText" lastClr="000000"/>
              </a:solidFill>
              <a:latin typeface="Calibri" panose="020F0502020204030204" pitchFamily="34" charset="0"/>
              <a:ea typeface="+mn-ea"/>
              <a:cs typeface="Times New Roman" panose="02020603050405020304" pitchFamily="18" charset="0"/>
            </a:rPr>
            <a:t> </a:t>
          </a:r>
          <a:endParaRPr lang="en-US" sz="1600" kern="1200" dirty="0">
            <a:solidFill>
              <a:sysClr val="windowText" lastClr="000000"/>
            </a:solidFill>
            <a:latin typeface="Trebuchet MS" panose="020B0603020202020204"/>
            <a:ea typeface="+mn-ea"/>
            <a:cs typeface="+mn-cs"/>
          </a:endParaRPr>
        </a:p>
        <a:p>
          <a:pPr marL="171450" lvl="1" indent="-171450" algn="l" defTabSz="711200">
            <a:lnSpc>
              <a:spcPct val="90000"/>
            </a:lnSpc>
            <a:spcBef>
              <a:spcPct val="0"/>
            </a:spcBef>
            <a:spcAft>
              <a:spcPct val="15000"/>
            </a:spcAft>
            <a:buChar char="•"/>
          </a:pPr>
          <a:r>
            <a:rPr lang="en-US" sz="1600" kern="1200" dirty="0">
              <a:solidFill>
                <a:sysClr val="windowText" lastClr="000000"/>
              </a:solidFill>
              <a:latin typeface="Calibri" panose="020F0502020204030204" pitchFamily="34" charset="0"/>
              <a:ea typeface="+mn-ea"/>
              <a:cs typeface="Times New Roman" panose="02020603050405020304" pitchFamily="18" charset="0"/>
            </a:rPr>
            <a:t>YEI is a factor in overcoming major structural problems in the labor market related to youth unemployment and employment</a:t>
          </a:r>
          <a:endParaRPr lang="en-US" sz="1600" kern="1200" dirty="0">
            <a:solidFill>
              <a:sysClr val="windowText" lastClr="000000"/>
            </a:solidFill>
            <a:latin typeface="Trebuchet MS" panose="020B0603020202020204"/>
            <a:ea typeface="+mn-ea"/>
            <a:cs typeface="+mn-cs"/>
          </a:endParaRPr>
        </a:p>
      </dsp:txBody>
      <dsp:txXfrm>
        <a:off x="6220283" y="2365085"/>
        <a:ext cx="3667417" cy="220045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E0651E-8B31-4D43-9678-488CECD59D87}">
      <dsp:nvSpPr>
        <dsp:cNvPr id="0" name=""/>
        <dsp:cNvSpPr/>
      </dsp:nvSpPr>
      <dsp:spPr>
        <a:xfrm>
          <a:off x="0" y="52455"/>
          <a:ext cx="10968801" cy="989489"/>
        </a:xfrm>
        <a:prstGeom prst="roundRect">
          <a:avLst/>
        </a:prstGeom>
        <a:gradFill rotWithShape="0">
          <a:gsLst>
            <a:gs pos="0">
              <a:srgbClr val="E6B91E">
                <a:hueOff val="0"/>
                <a:satOff val="0"/>
                <a:lumOff val="0"/>
                <a:alphaOff val="0"/>
                <a:tint val="65000"/>
                <a:lumMod val="110000"/>
              </a:srgbClr>
            </a:gs>
            <a:gs pos="88000">
              <a:srgbClr val="E6B91E">
                <a:hueOff val="0"/>
                <a:satOff val="0"/>
                <a:lumOff val="0"/>
                <a:alphaOff val="0"/>
                <a:tint val="90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ysClr val="windowText" lastClr="000000"/>
              </a:solidFill>
              <a:latin typeface="Trebuchet MS" panose="020B0603020202020204"/>
              <a:ea typeface="+mn-ea"/>
              <a:cs typeface="+mn-cs"/>
            </a:rPr>
            <a:t>Active labor market policy should support the activation and realization of young people on the labor market</a:t>
          </a:r>
        </a:p>
      </dsp:txBody>
      <dsp:txXfrm>
        <a:off x="48303" y="100758"/>
        <a:ext cx="10872195" cy="892883"/>
      </dsp:txXfrm>
    </dsp:sp>
    <dsp:sp modelId="{2295E34B-2B91-416B-867C-FCDF5B0A4612}">
      <dsp:nvSpPr>
        <dsp:cNvPr id="0" name=""/>
        <dsp:cNvSpPr/>
      </dsp:nvSpPr>
      <dsp:spPr>
        <a:xfrm>
          <a:off x="0" y="1128345"/>
          <a:ext cx="10968801" cy="1592662"/>
        </a:xfrm>
        <a:prstGeom prst="roundRect">
          <a:avLst/>
        </a:prstGeom>
        <a:gradFill rotWithShape="0">
          <a:gsLst>
            <a:gs pos="0">
              <a:srgbClr val="E6B91E">
                <a:hueOff val="-716701"/>
                <a:satOff val="590"/>
                <a:lumOff val="-491"/>
                <a:alphaOff val="0"/>
                <a:tint val="65000"/>
                <a:lumMod val="110000"/>
              </a:srgbClr>
            </a:gs>
            <a:gs pos="88000">
              <a:srgbClr val="E6B91E">
                <a:hueOff val="-716701"/>
                <a:satOff val="590"/>
                <a:lumOff val="-491"/>
                <a:alphaOff val="0"/>
                <a:tint val="90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ysClr val="windowText" lastClr="000000"/>
              </a:solidFill>
              <a:latin typeface="Trebuchet MS" panose="020B0603020202020204"/>
              <a:ea typeface="+mn-ea"/>
              <a:cs typeface="+mn-cs"/>
            </a:rPr>
            <a:t>Challenge: Activating that part of the population under 29 who remains out of the workforce (for reasons other than training, education or child-rearing)</a:t>
          </a:r>
        </a:p>
      </dsp:txBody>
      <dsp:txXfrm>
        <a:off x="77747" y="1206092"/>
        <a:ext cx="10813307" cy="1437168"/>
      </dsp:txXfrm>
    </dsp:sp>
    <dsp:sp modelId="{4F2FA156-FE0C-4957-A9F3-6D8A2DBA9AC2}">
      <dsp:nvSpPr>
        <dsp:cNvPr id="0" name=""/>
        <dsp:cNvSpPr/>
      </dsp:nvSpPr>
      <dsp:spPr>
        <a:xfrm>
          <a:off x="0" y="2807407"/>
          <a:ext cx="10968801" cy="1245509"/>
        </a:xfrm>
        <a:prstGeom prst="roundRect">
          <a:avLst/>
        </a:prstGeom>
        <a:gradFill rotWithShape="0">
          <a:gsLst>
            <a:gs pos="0">
              <a:srgbClr val="E6B91E">
                <a:hueOff val="-1433403"/>
                <a:satOff val="1180"/>
                <a:lumOff val="-981"/>
                <a:alphaOff val="0"/>
                <a:tint val="65000"/>
                <a:lumMod val="110000"/>
              </a:srgbClr>
            </a:gs>
            <a:gs pos="88000">
              <a:srgbClr val="E6B91E">
                <a:hueOff val="-1433403"/>
                <a:satOff val="1180"/>
                <a:lumOff val="-981"/>
                <a:alphaOff val="0"/>
                <a:tint val="90000"/>
              </a:srgb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9060" tIns="99060" rIns="99060" bIns="99060" numCol="1" spcCol="1270" anchor="ctr" anchorCtr="0">
          <a:noAutofit/>
        </a:bodyPr>
        <a:lstStyle/>
        <a:p>
          <a:pPr marL="0" lvl="0" indent="0" algn="l" defTabSz="1155700">
            <a:lnSpc>
              <a:spcPct val="90000"/>
            </a:lnSpc>
            <a:spcBef>
              <a:spcPct val="0"/>
            </a:spcBef>
            <a:spcAft>
              <a:spcPct val="35000"/>
            </a:spcAft>
            <a:buNone/>
          </a:pPr>
          <a:r>
            <a:rPr lang="en-US" sz="2600" kern="1200" dirty="0">
              <a:solidFill>
                <a:sysClr val="windowText" lastClr="000000"/>
              </a:solidFill>
              <a:latin typeface="Trebuchet MS" panose="020B0603020202020204"/>
              <a:ea typeface="+mn-ea"/>
              <a:cs typeface="+mn-cs"/>
            </a:rPr>
            <a:t>Successfully reaching the target group and activating young people requires the application of non-standard and innovative solutions</a:t>
          </a:r>
        </a:p>
      </dsp:txBody>
      <dsp:txXfrm>
        <a:off x="60801" y="2868208"/>
        <a:ext cx="10847199" cy="1123907"/>
      </dsp:txXfrm>
    </dsp:sp>
    <dsp:sp modelId="{5BE7B4CE-E94A-44E5-9F69-4DED6DB13057}">
      <dsp:nvSpPr>
        <dsp:cNvPr id="0" name=""/>
        <dsp:cNvSpPr/>
      </dsp:nvSpPr>
      <dsp:spPr>
        <a:xfrm>
          <a:off x="0" y="4052917"/>
          <a:ext cx="10968801" cy="993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8259" tIns="33020" rIns="184912" bIns="33020" numCol="1" spcCol="1270" anchor="t" anchorCtr="0">
          <a:noAutofit/>
        </a:bodyPr>
        <a:lstStyle/>
        <a:p>
          <a:pPr marL="228600" lvl="1" indent="-228600" algn="l" defTabSz="889000">
            <a:lnSpc>
              <a:spcPct val="90000"/>
            </a:lnSpc>
            <a:spcBef>
              <a:spcPct val="0"/>
            </a:spcBef>
            <a:spcAft>
              <a:spcPct val="20000"/>
            </a:spcAft>
            <a:buChar char="•"/>
          </a:pPr>
          <a:r>
            <a:rPr lang="en-US" sz="2000" kern="1200" dirty="0">
              <a:solidFill>
                <a:sysClr val="windowText" lastClr="000000">
                  <a:hueOff val="0"/>
                  <a:satOff val="0"/>
                  <a:lumOff val="0"/>
                  <a:alphaOff val="0"/>
                </a:sysClr>
              </a:solidFill>
              <a:latin typeface="Trebuchet MS" panose="020B0603020202020204"/>
              <a:ea typeface="+mn-ea"/>
              <a:cs typeface="+mn-cs"/>
            </a:rPr>
            <a:t>Precise identification of target groups and sub-groups and implementation of sufficiently adapted design of the measures according to the needs and behavior of each of them</a:t>
          </a:r>
        </a:p>
      </dsp:txBody>
      <dsp:txXfrm>
        <a:off x="0" y="4052917"/>
        <a:ext cx="10968801" cy="9936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03FFB0D-7627-419C-AEEB-271A65872158}">
      <dsp:nvSpPr>
        <dsp:cNvPr id="0" name=""/>
        <dsp:cNvSpPr/>
      </dsp:nvSpPr>
      <dsp:spPr>
        <a:xfrm>
          <a:off x="0" y="1403467"/>
          <a:ext cx="10969294" cy="1871290"/>
        </a:xfrm>
        <a:prstGeom prst="notchedRightArrow">
          <a:avLst/>
        </a:prstGeom>
        <a:gradFill rotWithShape="0">
          <a:gsLst>
            <a:gs pos="0">
              <a:srgbClr val="E6B91E">
                <a:tint val="40000"/>
                <a:hueOff val="0"/>
                <a:satOff val="0"/>
                <a:lumOff val="0"/>
                <a:alphaOff val="0"/>
                <a:tint val="96000"/>
                <a:lumMod val="100000"/>
              </a:srgbClr>
            </a:gs>
            <a:gs pos="78000">
              <a:srgbClr val="E6B91E">
                <a:tint val="40000"/>
                <a:hueOff val="0"/>
                <a:satOff val="0"/>
                <a:lumOff val="0"/>
                <a:alphaOff val="0"/>
                <a:shade val="94000"/>
                <a:lumMod val="94000"/>
              </a:srgb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ysClr val="window" lastClr="FFFFFF"/>
          </a:contourClr>
        </a:sp3d>
      </dsp:spPr>
      <dsp:style>
        <a:lnRef idx="0">
          <a:scrgbClr r="0" g="0" b="0"/>
        </a:lnRef>
        <a:fillRef idx="3">
          <a:scrgbClr r="0" g="0" b="0"/>
        </a:fillRef>
        <a:effectRef idx="0">
          <a:scrgbClr r="0" g="0" b="0"/>
        </a:effectRef>
        <a:fontRef idx="minor"/>
      </dsp:style>
    </dsp:sp>
    <dsp:sp modelId="{B8C9F82F-C2F3-4590-B734-581FCF8A691E}">
      <dsp:nvSpPr>
        <dsp:cNvPr id="0" name=""/>
        <dsp:cNvSpPr/>
      </dsp:nvSpPr>
      <dsp:spPr>
        <a:xfrm>
          <a:off x="4820" y="0"/>
          <a:ext cx="3181523" cy="1871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solidFill>
                <a:prstClr val="black">
                  <a:hueOff val="0"/>
                  <a:satOff val="0"/>
                  <a:lumOff val="0"/>
                  <a:alphaOff val="0"/>
                </a:prstClr>
              </a:solidFill>
              <a:latin typeface="Trebuchet MS" panose="020B0603020202020204"/>
              <a:ea typeface="+mn-ea"/>
              <a:cs typeface="+mn-cs"/>
            </a:rPr>
            <a:t>Adapted design can only be prepared in the presence of continuous, comprehensive, accurate and well-structured information on the implementation and subsequent </a:t>
          </a:r>
          <a:r>
            <a:rPr lang="en-US" sz="1800" kern="1200" dirty="0" err="1">
              <a:solidFill>
                <a:prstClr val="black">
                  <a:hueOff val="0"/>
                  <a:satOff val="0"/>
                  <a:lumOff val="0"/>
                  <a:alphaOff val="0"/>
                </a:prstClr>
              </a:solidFill>
              <a:latin typeface="Trebuchet MS" panose="020B0603020202020204"/>
              <a:ea typeface="+mn-ea"/>
              <a:cs typeface="+mn-cs"/>
            </a:rPr>
            <a:t>realisation</a:t>
          </a:r>
          <a:r>
            <a:rPr lang="en-US" sz="1800" kern="1200" dirty="0">
              <a:solidFill>
                <a:prstClr val="black">
                  <a:hueOff val="0"/>
                  <a:satOff val="0"/>
                  <a:lumOff val="0"/>
                  <a:alphaOff val="0"/>
                </a:prstClr>
              </a:solidFill>
              <a:latin typeface="Trebuchet MS" panose="020B0603020202020204"/>
              <a:ea typeface="+mn-ea"/>
              <a:cs typeface="+mn-cs"/>
            </a:rPr>
            <a:t> of participants in operations  </a:t>
          </a:r>
        </a:p>
      </dsp:txBody>
      <dsp:txXfrm>
        <a:off x="4820" y="0"/>
        <a:ext cx="3181523" cy="1871290"/>
      </dsp:txXfrm>
    </dsp:sp>
    <dsp:sp modelId="{DE8FD7A9-00D7-4C32-B9AF-9E7367F677ED}">
      <dsp:nvSpPr>
        <dsp:cNvPr id="0" name=""/>
        <dsp:cNvSpPr/>
      </dsp:nvSpPr>
      <dsp:spPr>
        <a:xfrm>
          <a:off x="1361671" y="2105201"/>
          <a:ext cx="467822" cy="467822"/>
        </a:xfrm>
        <a:prstGeom prst="ellipse">
          <a:avLst/>
        </a:prstGeom>
        <a:gradFill rotWithShape="0">
          <a:gsLst>
            <a:gs pos="0">
              <a:srgbClr val="E6B91E">
                <a:hueOff val="0"/>
                <a:satOff val="0"/>
                <a:lumOff val="0"/>
                <a:alphaOff val="0"/>
                <a:tint val="96000"/>
                <a:lumMod val="100000"/>
              </a:srgbClr>
            </a:gs>
            <a:gs pos="78000">
              <a:srgbClr val="E6B91E">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10B4DE0-C978-4CEE-A54C-5886B83B466B}">
      <dsp:nvSpPr>
        <dsp:cNvPr id="0" name=""/>
        <dsp:cNvSpPr/>
      </dsp:nvSpPr>
      <dsp:spPr>
        <a:xfrm>
          <a:off x="3345420" y="2806935"/>
          <a:ext cx="3181523" cy="1871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6680" tIns="106680" rIns="106680" bIns="106680" numCol="1" spcCol="1270" anchor="t"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latin typeface="Trebuchet MS" panose="020B0603020202020204"/>
              <a:ea typeface="+mn-ea"/>
              <a:cs typeface="+mn-cs"/>
            </a:rPr>
            <a:t>Such data could only be maintained if a functional information system is in place that would allow fast, easy and accurate tracking of indicators for all target groups and sub-groups, both in terms of their status and the implementation of measures.</a:t>
          </a:r>
        </a:p>
      </dsp:txBody>
      <dsp:txXfrm>
        <a:off x="3345420" y="2806935"/>
        <a:ext cx="3181523" cy="1871290"/>
      </dsp:txXfrm>
    </dsp:sp>
    <dsp:sp modelId="{908EA894-7596-4F19-99C2-3AEFDCB81817}">
      <dsp:nvSpPr>
        <dsp:cNvPr id="0" name=""/>
        <dsp:cNvSpPr/>
      </dsp:nvSpPr>
      <dsp:spPr>
        <a:xfrm>
          <a:off x="4702271" y="2105201"/>
          <a:ext cx="467822" cy="467822"/>
        </a:xfrm>
        <a:prstGeom prst="ellipse">
          <a:avLst/>
        </a:prstGeom>
        <a:gradFill rotWithShape="0">
          <a:gsLst>
            <a:gs pos="0">
              <a:srgbClr val="E6B91E">
                <a:hueOff val="-716701"/>
                <a:satOff val="590"/>
                <a:lumOff val="-491"/>
                <a:alphaOff val="0"/>
                <a:tint val="96000"/>
                <a:lumMod val="100000"/>
              </a:srgbClr>
            </a:gs>
            <a:gs pos="78000">
              <a:srgbClr val="E6B91E">
                <a:hueOff val="-716701"/>
                <a:satOff val="590"/>
                <a:lumOff val="-49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018B60E8-D82D-49FD-84FC-629296DE1858}">
      <dsp:nvSpPr>
        <dsp:cNvPr id="0" name=""/>
        <dsp:cNvSpPr/>
      </dsp:nvSpPr>
      <dsp:spPr>
        <a:xfrm>
          <a:off x="6686020" y="0"/>
          <a:ext cx="3181523" cy="18712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solidFill>
                <a:sysClr val="windowText" lastClr="000000">
                  <a:hueOff val="0"/>
                  <a:satOff val="0"/>
                  <a:lumOff val="0"/>
                  <a:alphaOff val="0"/>
                </a:sysClr>
              </a:solidFill>
              <a:latin typeface="Trebuchet MS" panose="020B0603020202020204"/>
              <a:ea typeface="+mn-ea"/>
              <a:cs typeface="+mn-cs"/>
            </a:rPr>
            <a:t>The need for a well functional information system to be used for analysis and better management is still on the agenda</a:t>
          </a:r>
        </a:p>
      </dsp:txBody>
      <dsp:txXfrm>
        <a:off x="6686020" y="0"/>
        <a:ext cx="3181523" cy="1871290"/>
      </dsp:txXfrm>
    </dsp:sp>
    <dsp:sp modelId="{D5FE72F1-3E99-4585-8C9E-400CAC77E093}">
      <dsp:nvSpPr>
        <dsp:cNvPr id="0" name=""/>
        <dsp:cNvSpPr/>
      </dsp:nvSpPr>
      <dsp:spPr>
        <a:xfrm>
          <a:off x="8042870" y="2105201"/>
          <a:ext cx="467822" cy="467822"/>
        </a:xfrm>
        <a:prstGeom prst="ellipse">
          <a:avLst/>
        </a:prstGeom>
        <a:gradFill rotWithShape="0">
          <a:gsLst>
            <a:gs pos="0">
              <a:srgbClr val="E6B91E">
                <a:hueOff val="-1433403"/>
                <a:satOff val="1180"/>
                <a:lumOff val="-981"/>
                <a:alphaOff val="0"/>
                <a:tint val="96000"/>
                <a:lumMod val="100000"/>
              </a:srgbClr>
            </a:gs>
            <a:gs pos="78000">
              <a:srgbClr val="E6B91E">
                <a:hueOff val="-1433403"/>
                <a:satOff val="1180"/>
                <a:lumOff val="-98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D60FA-DAEF-4BB0-B6DF-DA41D2974591}">
      <dsp:nvSpPr>
        <dsp:cNvPr id="0" name=""/>
        <dsp:cNvSpPr/>
      </dsp:nvSpPr>
      <dsp:spPr>
        <a:xfrm>
          <a:off x="0" y="296600"/>
          <a:ext cx="10613696" cy="4500486"/>
        </a:xfrm>
        <a:prstGeom prst="roundRect">
          <a:avLst>
            <a:gd name="adj" fmla="val 10000"/>
          </a:avLst>
        </a:prstGeom>
        <a:gradFill rotWithShape="0">
          <a:gsLst>
            <a:gs pos="0">
              <a:srgbClr val="E6B91E">
                <a:tint val="40000"/>
                <a:hueOff val="0"/>
                <a:satOff val="0"/>
                <a:lumOff val="0"/>
                <a:alphaOff val="0"/>
                <a:tint val="96000"/>
                <a:lumMod val="100000"/>
              </a:srgbClr>
            </a:gs>
            <a:gs pos="78000">
              <a:srgbClr val="E6B91E">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137160" tIns="137160" rIns="137160" bIns="137160" numCol="1" spcCol="1270" anchor="ctr" anchorCtr="0">
          <a:noAutofit/>
        </a:bodyPr>
        <a:lstStyle/>
        <a:p>
          <a:pPr marL="0" lvl="0" indent="0" algn="ctr" defTabSz="1600200">
            <a:lnSpc>
              <a:spcPct val="90000"/>
            </a:lnSpc>
            <a:spcBef>
              <a:spcPct val="0"/>
            </a:spcBef>
            <a:spcAft>
              <a:spcPct val="35000"/>
            </a:spcAft>
            <a:buNone/>
          </a:pPr>
          <a:r>
            <a:rPr lang="en-US" sz="3600" kern="1200" dirty="0">
              <a:solidFill>
                <a:sysClr val="windowText" lastClr="000000">
                  <a:hueOff val="0"/>
                  <a:satOff val="0"/>
                  <a:lumOff val="0"/>
                  <a:alphaOff val="0"/>
                </a:sysClr>
              </a:solidFill>
              <a:latin typeface="Trebuchet MS" panose="020B0603020202020204"/>
              <a:ea typeface="+mn-ea"/>
              <a:cs typeface="+mn-cs"/>
            </a:rPr>
            <a:t>The labor market in Bulgaria</a:t>
          </a:r>
          <a:endParaRPr lang="bg-BG" sz="3600" kern="1200" dirty="0">
            <a:solidFill>
              <a:sysClr val="windowText" lastClr="000000">
                <a:hueOff val="0"/>
                <a:satOff val="0"/>
                <a:lumOff val="0"/>
                <a:alphaOff val="0"/>
              </a:sysClr>
            </a:solidFill>
            <a:latin typeface="Trebuchet MS" panose="020B0603020202020204"/>
            <a:ea typeface="+mn-ea"/>
            <a:cs typeface="+mn-cs"/>
          </a:endParaRPr>
        </a:p>
      </dsp:txBody>
      <dsp:txXfrm>
        <a:off x="39544" y="336144"/>
        <a:ext cx="10534608" cy="1271058"/>
      </dsp:txXfrm>
    </dsp:sp>
    <dsp:sp modelId="{5E9636B6-56EC-4E3E-A2E2-87A6792A78A5}">
      <dsp:nvSpPr>
        <dsp:cNvPr id="0" name=""/>
        <dsp:cNvSpPr/>
      </dsp:nvSpPr>
      <dsp:spPr>
        <a:xfrm>
          <a:off x="1061369" y="1447948"/>
          <a:ext cx="8490956" cy="947943"/>
        </a:xfrm>
        <a:prstGeom prst="roundRect">
          <a:avLst>
            <a:gd name="adj" fmla="val 10000"/>
          </a:avLst>
        </a:prstGeom>
        <a:gradFill rotWithShape="0">
          <a:gsLst>
            <a:gs pos="0">
              <a:srgbClr val="E6B91E">
                <a:hueOff val="0"/>
                <a:satOff val="0"/>
                <a:lumOff val="0"/>
                <a:alphaOff val="0"/>
                <a:tint val="96000"/>
                <a:lumMod val="100000"/>
              </a:srgbClr>
            </a:gs>
            <a:gs pos="78000">
              <a:srgbClr val="E6B91E">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marL="0" lvl="0" indent="0" algn="ctr" defTabSz="1289050">
            <a:lnSpc>
              <a:spcPct val="90000"/>
            </a:lnSpc>
            <a:spcBef>
              <a:spcPct val="0"/>
            </a:spcBef>
            <a:spcAft>
              <a:spcPct val="35000"/>
            </a:spcAft>
            <a:buNone/>
          </a:pPr>
          <a:r>
            <a:rPr lang="en-GB" sz="2900" kern="1200" dirty="0">
              <a:solidFill>
                <a:sysClr val="window" lastClr="FFFFFF"/>
              </a:solidFill>
              <a:latin typeface="Trebuchet MS" panose="020B0603020202020204"/>
              <a:ea typeface="+mn-ea"/>
              <a:cs typeface="+mn-cs"/>
            </a:rPr>
            <a:t>decreasing supply of </a:t>
          </a:r>
          <a:r>
            <a:rPr lang="en-GB" sz="2900" kern="1200" dirty="0" err="1">
              <a:solidFill>
                <a:sysClr val="window" lastClr="FFFFFF"/>
              </a:solidFill>
              <a:latin typeface="Trebuchet MS" panose="020B0603020202020204"/>
              <a:ea typeface="+mn-ea"/>
              <a:cs typeface="+mn-cs"/>
            </a:rPr>
            <a:t>labor</a:t>
          </a:r>
          <a:endParaRPr lang="bg-BG" sz="2900" kern="1200" dirty="0">
            <a:solidFill>
              <a:sysClr val="window" lastClr="FFFFFF"/>
            </a:solidFill>
            <a:latin typeface="Trebuchet MS" panose="020B0603020202020204"/>
            <a:ea typeface="+mn-ea"/>
            <a:cs typeface="+mn-cs"/>
          </a:endParaRPr>
        </a:p>
      </dsp:txBody>
      <dsp:txXfrm>
        <a:off x="1089133" y="1475712"/>
        <a:ext cx="8435428" cy="892415"/>
      </dsp:txXfrm>
    </dsp:sp>
    <dsp:sp modelId="{D90DFA8D-E54B-46C7-A589-40424BA8F35E}">
      <dsp:nvSpPr>
        <dsp:cNvPr id="0" name=""/>
        <dsp:cNvSpPr/>
      </dsp:nvSpPr>
      <dsp:spPr>
        <a:xfrm>
          <a:off x="1061369" y="2541729"/>
          <a:ext cx="8490956" cy="947943"/>
        </a:xfrm>
        <a:prstGeom prst="roundRect">
          <a:avLst>
            <a:gd name="adj" fmla="val 10000"/>
          </a:avLst>
        </a:prstGeom>
        <a:gradFill rotWithShape="0">
          <a:gsLst>
            <a:gs pos="0">
              <a:srgbClr val="E6B91E">
                <a:hueOff val="-716701"/>
                <a:satOff val="590"/>
                <a:lumOff val="-491"/>
                <a:alphaOff val="0"/>
                <a:tint val="96000"/>
                <a:lumMod val="100000"/>
              </a:srgbClr>
            </a:gs>
            <a:gs pos="78000">
              <a:srgbClr val="E6B91E">
                <a:hueOff val="-716701"/>
                <a:satOff val="590"/>
                <a:lumOff val="-49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ysClr val="window" lastClr="FFFFFF"/>
              </a:solidFill>
              <a:latin typeface="Trebuchet MS" panose="020B0603020202020204"/>
              <a:ea typeface="+mn-ea"/>
              <a:cs typeface="+mn-cs"/>
            </a:rPr>
            <a:t>structural shortage of skilled workforce</a:t>
          </a:r>
          <a:endParaRPr lang="bg-BG" sz="2900" kern="1200" dirty="0">
            <a:solidFill>
              <a:sysClr val="window" lastClr="FFFFFF"/>
            </a:solidFill>
            <a:latin typeface="Trebuchet MS" panose="020B0603020202020204"/>
            <a:ea typeface="+mn-ea"/>
            <a:cs typeface="+mn-cs"/>
          </a:endParaRPr>
        </a:p>
      </dsp:txBody>
      <dsp:txXfrm>
        <a:off x="1089133" y="2569493"/>
        <a:ext cx="8435428" cy="892415"/>
      </dsp:txXfrm>
    </dsp:sp>
    <dsp:sp modelId="{8DD2E0A1-8C9F-4E8D-8A29-9A0A2897A72A}">
      <dsp:nvSpPr>
        <dsp:cNvPr id="0" name=""/>
        <dsp:cNvSpPr/>
      </dsp:nvSpPr>
      <dsp:spPr>
        <a:xfrm>
          <a:off x="1054874" y="3635509"/>
          <a:ext cx="8503947" cy="947943"/>
        </a:xfrm>
        <a:prstGeom prst="roundRect">
          <a:avLst>
            <a:gd name="adj" fmla="val 10000"/>
          </a:avLst>
        </a:prstGeom>
        <a:gradFill rotWithShape="0">
          <a:gsLst>
            <a:gs pos="0">
              <a:srgbClr val="E6B91E">
                <a:hueOff val="-1433403"/>
                <a:satOff val="1180"/>
                <a:lumOff val="-981"/>
                <a:alphaOff val="0"/>
                <a:tint val="96000"/>
                <a:lumMod val="100000"/>
              </a:srgbClr>
            </a:gs>
            <a:gs pos="78000">
              <a:srgbClr val="E6B91E">
                <a:hueOff val="-1433403"/>
                <a:satOff val="1180"/>
                <a:lumOff val="-981"/>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3660" tIns="55245" rIns="73660" bIns="55245" numCol="1" spcCol="1270" anchor="ctr" anchorCtr="0">
          <a:noAutofit/>
        </a:bodyPr>
        <a:lstStyle/>
        <a:p>
          <a:pPr marL="0" lvl="0" indent="0" algn="ctr" defTabSz="1289050">
            <a:lnSpc>
              <a:spcPct val="90000"/>
            </a:lnSpc>
            <a:spcBef>
              <a:spcPct val="0"/>
            </a:spcBef>
            <a:spcAft>
              <a:spcPct val="35000"/>
            </a:spcAft>
            <a:buNone/>
          </a:pPr>
          <a:r>
            <a:rPr lang="en-US" sz="2900" kern="1200" dirty="0">
              <a:solidFill>
                <a:sysClr val="window" lastClr="FFFFFF"/>
              </a:solidFill>
              <a:latin typeface="Trebuchet MS" panose="020B0603020202020204"/>
              <a:ea typeface="+mn-ea"/>
              <a:cs typeface="+mn-cs"/>
            </a:rPr>
            <a:t>poor quality of knowledge and skills of human resources</a:t>
          </a:r>
          <a:endParaRPr lang="bg-BG" sz="2900" kern="1200" dirty="0">
            <a:solidFill>
              <a:sysClr val="window" lastClr="FFFFFF"/>
            </a:solidFill>
            <a:latin typeface="Trebuchet MS" panose="020B0603020202020204"/>
            <a:ea typeface="+mn-ea"/>
            <a:cs typeface="+mn-cs"/>
          </a:endParaRPr>
        </a:p>
      </dsp:txBody>
      <dsp:txXfrm>
        <a:off x="1082638" y="3663273"/>
        <a:ext cx="8448419" cy="892415"/>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FFBB84-8032-4017-9B6A-23B456BF83C5}">
      <dsp:nvSpPr>
        <dsp:cNvPr id="0" name=""/>
        <dsp:cNvSpPr/>
      </dsp:nvSpPr>
      <dsp:spPr>
        <a:xfrm>
          <a:off x="0" y="1666681"/>
          <a:ext cx="11323910" cy="2222242"/>
        </a:xfrm>
        <a:prstGeom prst="notchedRightArrow">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threePt" dir="t">
            <a:rot lat="0" lon="0" rev="7500000"/>
          </a:lightRig>
        </a:scene3d>
        <a:sp3d z="-152400" extrusionH="63500" prstMaterial="matte">
          <a:bevelT w="144450" h="6350" prst="relaxedInset"/>
          <a:contourClr>
            <a:sysClr val="window" lastClr="FFFFFF"/>
          </a:contourClr>
        </a:sp3d>
      </dsp:spPr>
      <dsp:style>
        <a:lnRef idx="0">
          <a:scrgbClr r="0" g="0" b="0"/>
        </a:lnRef>
        <a:fillRef idx="3">
          <a:scrgbClr r="0" g="0" b="0"/>
        </a:fillRef>
        <a:effectRef idx="0">
          <a:scrgbClr r="0" g="0" b="0"/>
        </a:effectRef>
        <a:fontRef idx="minor"/>
      </dsp:style>
    </dsp:sp>
    <dsp:sp modelId="{D7E10517-06D2-42DF-9514-075F865E0F2B}">
      <dsp:nvSpPr>
        <dsp:cNvPr id="0" name=""/>
        <dsp:cNvSpPr/>
      </dsp:nvSpPr>
      <dsp:spPr>
        <a:xfrm>
          <a:off x="4301" y="0"/>
          <a:ext cx="1683727" cy="2222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hueOff val="0"/>
                  <a:satOff val="0"/>
                  <a:lumOff val="0"/>
                  <a:alphaOff val="0"/>
                </a:sysClr>
              </a:solidFill>
              <a:latin typeface="Trebuchet MS" panose="020B0603020202020204"/>
              <a:ea typeface="+mn-ea"/>
              <a:cs typeface="+mn-cs"/>
            </a:rPr>
            <a:t>The level of payment in YEI operations is lower than the national average</a:t>
          </a:r>
        </a:p>
      </dsp:txBody>
      <dsp:txXfrm>
        <a:off x="4301" y="0"/>
        <a:ext cx="1683727" cy="2222242"/>
      </dsp:txXfrm>
    </dsp:sp>
    <dsp:sp modelId="{4CAC2461-427C-45A8-87BE-10D12D0788B9}">
      <dsp:nvSpPr>
        <dsp:cNvPr id="0" name=""/>
        <dsp:cNvSpPr/>
      </dsp:nvSpPr>
      <dsp:spPr>
        <a:xfrm>
          <a:off x="568385"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E295348-0CA1-40B8-A7D0-DAEDC94CAEE6}">
      <dsp:nvSpPr>
        <dsp:cNvPr id="0" name=""/>
        <dsp:cNvSpPr/>
      </dsp:nvSpPr>
      <dsp:spPr>
        <a:xfrm>
          <a:off x="1721370" y="3333363"/>
          <a:ext cx="1589784" cy="2222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hueOff val="0"/>
                  <a:satOff val="0"/>
                  <a:lumOff val="0"/>
                  <a:alphaOff val="0"/>
                </a:sysClr>
              </a:solidFill>
              <a:latin typeface="Trebuchet MS" panose="020B0603020202020204"/>
              <a:ea typeface="+mn-ea"/>
              <a:cs typeface="+mn-cs"/>
            </a:rPr>
            <a:t>Preconditions for low motivation among participants</a:t>
          </a:r>
        </a:p>
      </dsp:txBody>
      <dsp:txXfrm>
        <a:off x="1721370" y="3333363"/>
        <a:ext cx="1589784" cy="2222242"/>
      </dsp:txXfrm>
    </dsp:sp>
    <dsp:sp modelId="{68A971BD-6DA3-4C4B-9846-797199DE9F7B}">
      <dsp:nvSpPr>
        <dsp:cNvPr id="0" name=""/>
        <dsp:cNvSpPr/>
      </dsp:nvSpPr>
      <dsp:spPr>
        <a:xfrm>
          <a:off x="2238482"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E587C130-82E9-4071-9B07-711AA3141BBB}">
      <dsp:nvSpPr>
        <dsp:cNvPr id="0" name=""/>
        <dsp:cNvSpPr/>
      </dsp:nvSpPr>
      <dsp:spPr>
        <a:xfrm>
          <a:off x="3344496" y="0"/>
          <a:ext cx="2179920" cy="2222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b"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hueOff val="0"/>
                  <a:satOff val="0"/>
                  <a:lumOff val="0"/>
                  <a:alphaOff val="0"/>
                </a:sysClr>
              </a:solidFill>
              <a:latin typeface="Trebuchet MS" panose="020B0603020202020204"/>
              <a:ea typeface="+mn-ea"/>
              <a:cs typeface="+mn-cs"/>
            </a:rPr>
            <a:t>Formation of employers' attitudes towards the future offering of positions for young people with a non-competitive level of pay</a:t>
          </a:r>
        </a:p>
      </dsp:txBody>
      <dsp:txXfrm>
        <a:off x="3344496" y="0"/>
        <a:ext cx="2179920" cy="2222242"/>
      </dsp:txXfrm>
    </dsp:sp>
    <dsp:sp modelId="{EA079202-F23B-4CB4-9CD6-C4B71C6DFE9E}">
      <dsp:nvSpPr>
        <dsp:cNvPr id="0" name=""/>
        <dsp:cNvSpPr/>
      </dsp:nvSpPr>
      <dsp:spPr>
        <a:xfrm>
          <a:off x="415667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5990AFAE-888A-447C-9EE8-07E9ABF3A530}">
      <dsp:nvSpPr>
        <dsp:cNvPr id="0" name=""/>
        <dsp:cNvSpPr/>
      </dsp:nvSpPr>
      <dsp:spPr>
        <a:xfrm>
          <a:off x="5557757" y="3333363"/>
          <a:ext cx="1944356" cy="2222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t" anchorCtr="0">
          <a:noAutofit/>
        </a:bodyPr>
        <a:lstStyle/>
        <a:p>
          <a:pPr marL="0" lvl="0" indent="0" algn="ctr" defTabSz="711200">
            <a:lnSpc>
              <a:spcPct val="90000"/>
            </a:lnSpc>
            <a:spcBef>
              <a:spcPct val="0"/>
            </a:spcBef>
            <a:spcAft>
              <a:spcPct val="35000"/>
            </a:spcAft>
            <a:buNone/>
          </a:pPr>
          <a:r>
            <a:rPr lang="en-US" sz="1600" kern="1200" dirty="0">
              <a:solidFill>
                <a:sysClr val="windowText" lastClr="000000">
                  <a:hueOff val="0"/>
                  <a:satOff val="0"/>
                  <a:lumOff val="0"/>
                  <a:alphaOff val="0"/>
                </a:sysClr>
              </a:solidFill>
              <a:latin typeface="Trebuchet MS" panose="020B0603020202020204"/>
              <a:ea typeface="+mn-ea"/>
              <a:cs typeface="+mn-cs"/>
            </a:rPr>
            <a:t>Not only does this not overcome regional and sectoral asymmetries, but it also deepens them</a:t>
          </a:r>
          <a:r>
            <a:rPr lang="bg-BG" sz="1600" kern="1200" dirty="0">
              <a:solidFill>
                <a:sysClr val="windowText" lastClr="000000">
                  <a:hueOff val="0"/>
                  <a:satOff val="0"/>
                  <a:lumOff val="0"/>
                  <a:alphaOff val="0"/>
                </a:sysClr>
              </a:solidFill>
              <a:latin typeface="Trebuchet MS" panose="020B0603020202020204"/>
              <a:ea typeface="+mn-ea"/>
              <a:cs typeface="+mn-cs"/>
            </a:rPr>
            <a:t>а</a:t>
          </a:r>
          <a:endParaRPr lang="en-US" sz="1600" kern="1200" dirty="0">
            <a:solidFill>
              <a:sysClr val="windowText" lastClr="000000">
                <a:hueOff val="0"/>
                <a:satOff val="0"/>
                <a:lumOff val="0"/>
                <a:alphaOff val="0"/>
              </a:sysClr>
            </a:solidFill>
            <a:latin typeface="Trebuchet MS" panose="020B0603020202020204"/>
            <a:ea typeface="+mn-ea"/>
            <a:cs typeface="+mn-cs"/>
          </a:endParaRPr>
        </a:p>
      </dsp:txBody>
      <dsp:txXfrm>
        <a:off x="5557757" y="3333363"/>
        <a:ext cx="1944356" cy="2222242"/>
      </dsp:txXfrm>
    </dsp:sp>
    <dsp:sp modelId="{1504BCB3-43BD-464F-AEFA-46080CFFD88C}">
      <dsp:nvSpPr>
        <dsp:cNvPr id="0" name=""/>
        <dsp:cNvSpPr/>
      </dsp:nvSpPr>
      <dsp:spPr>
        <a:xfrm>
          <a:off x="625215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BEF4D11-6752-41BC-AEC7-C756B5DA4BC5}">
      <dsp:nvSpPr>
        <dsp:cNvPr id="0" name=""/>
        <dsp:cNvSpPr/>
      </dsp:nvSpPr>
      <dsp:spPr>
        <a:xfrm>
          <a:off x="7487044" y="47689"/>
          <a:ext cx="2651761" cy="222224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marL="0" lvl="0" indent="0" algn="ctr" defTabSz="800100">
            <a:lnSpc>
              <a:spcPct val="90000"/>
            </a:lnSpc>
            <a:spcBef>
              <a:spcPct val="0"/>
            </a:spcBef>
            <a:spcAft>
              <a:spcPct val="35000"/>
            </a:spcAft>
            <a:buNone/>
          </a:pPr>
          <a:r>
            <a:rPr lang="en-US" sz="1800" kern="1200" dirty="0">
              <a:solidFill>
                <a:sysClr val="windowText" lastClr="000000">
                  <a:hueOff val="0"/>
                  <a:satOff val="0"/>
                  <a:lumOff val="0"/>
                  <a:alphaOff val="0"/>
                </a:sysClr>
              </a:solidFill>
              <a:latin typeface="Trebuchet MS" panose="020B0603020202020204"/>
              <a:ea typeface="+mn-ea"/>
              <a:cs typeface="+mn-cs"/>
            </a:rPr>
            <a:t>Further in-depth study of pay levels in active labor market measures and their impact is needed</a:t>
          </a:r>
        </a:p>
      </dsp:txBody>
      <dsp:txXfrm>
        <a:off x="7487044" y="47689"/>
        <a:ext cx="2651761" cy="2222242"/>
      </dsp:txXfrm>
    </dsp:sp>
    <dsp:sp modelId="{B8728A3A-5A45-4131-AC3E-AACE6EAFE043}">
      <dsp:nvSpPr>
        <dsp:cNvPr id="0" name=""/>
        <dsp:cNvSpPr/>
      </dsp:nvSpPr>
      <dsp:spPr>
        <a:xfrm>
          <a:off x="8583556" y="2500022"/>
          <a:ext cx="555560" cy="555560"/>
        </a:xfrm>
        <a:prstGeom prst="ellipse">
          <a:avLst/>
        </a:prstGeom>
        <a:gradFill rotWithShape="0">
          <a:gsLst>
            <a:gs pos="0">
              <a:srgbClr val="90C226">
                <a:hueOff val="0"/>
                <a:satOff val="0"/>
                <a:lumOff val="0"/>
                <a:alphaOff val="0"/>
                <a:tint val="96000"/>
                <a:lumMod val="100000"/>
              </a:srgbClr>
            </a:gs>
            <a:gs pos="78000">
              <a:srgbClr val="90C226">
                <a:hueOff val="0"/>
                <a:satOff val="0"/>
                <a:lumOff val="0"/>
                <a:alphaOff val="0"/>
                <a:shade val="94000"/>
                <a:lumMod val="94000"/>
              </a:srgbClr>
            </a:gs>
          </a:gsLst>
          <a:lin ang="5400000" scaled="0"/>
        </a:gradFill>
        <a:ln>
          <a:noFill/>
        </a:ln>
        <a:effectLst>
          <a:outerShdw blurRad="38100" dist="254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72ECABD-D74B-46A8-AE0C-C2E7E2A8FADC}">
      <dsp:nvSpPr>
        <dsp:cNvPr id="0" name=""/>
        <dsp:cNvSpPr/>
      </dsp:nvSpPr>
      <dsp:spPr>
        <a:xfrm>
          <a:off x="0" y="0"/>
          <a:ext cx="1233488" cy="1114101"/>
        </a:xfrm>
        <a:prstGeom prst="roundRect">
          <a:avLst>
            <a:gd name="adj" fmla="val 1000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17000" r="-17000"/>
          </a:stretch>
        </a:blip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74619E9F-522B-403D-8C49-662805EA7F5B}">
      <dsp:nvSpPr>
        <dsp:cNvPr id="0" name=""/>
        <dsp:cNvSpPr/>
      </dsp:nvSpPr>
      <dsp:spPr>
        <a:xfrm>
          <a:off x="39268" y="668461"/>
          <a:ext cx="1723061" cy="1114101"/>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Trebuchet MS" panose="020B0603020202020204"/>
              <a:ea typeface="+mn-ea"/>
              <a:cs typeface="+mn-cs"/>
            </a:rPr>
            <a:t>Existing workplace</a:t>
          </a:r>
          <a:endParaRPr lang="bg-BG" sz="900" kern="1200" dirty="0">
            <a:solidFill>
              <a:sysClr val="window" lastClr="FFFFFF"/>
            </a:solidFill>
            <a:latin typeface="Trebuchet MS" panose="020B0603020202020204"/>
            <a:ea typeface="+mn-ea"/>
            <a:cs typeface="+mn-cs"/>
          </a:endParaRPr>
        </a:p>
      </dsp:txBody>
      <dsp:txXfrm>
        <a:off x="71899" y="701092"/>
        <a:ext cx="1657799" cy="1048839"/>
      </dsp:txXfrm>
    </dsp:sp>
    <dsp:sp modelId="{8D535A24-A534-4F13-A85E-39DC64497BBA}">
      <dsp:nvSpPr>
        <dsp:cNvPr id="0" name=""/>
        <dsp:cNvSpPr/>
      </dsp:nvSpPr>
      <dsp:spPr>
        <a:xfrm>
          <a:off x="1684152" y="350037"/>
          <a:ext cx="450664" cy="414027"/>
        </a:xfrm>
        <a:prstGeom prst="rightArrow">
          <a:avLst>
            <a:gd name="adj1" fmla="val 60000"/>
            <a:gd name="adj2" fmla="val 50000"/>
          </a:avLst>
        </a:prstGeom>
        <a:solidFill>
          <a:srgbClr val="90C22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bg-BG" sz="900" kern="1200">
            <a:solidFill>
              <a:sysClr val="window" lastClr="FFFFFF"/>
            </a:solidFill>
            <a:latin typeface="Trebuchet MS" panose="020B0603020202020204"/>
            <a:ea typeface="+mn-ea"/>
            <a:cs typeface="+mn-cs"/>
          </a:endParaRPr>
        </a:p>
      </dsp:txBody>
      <dsp:txXfrm>
        <a:off x="1684152" y="432842"/>
        <a:ext cx="326456" cy="248417"/>
      </dsp:txXfrm>
    </dsp:sp>
    <dsp:sp modelId="{55D382E8-AA4F-4DF8-9E6B-B02168F95B07}">
      <dsp:nvSpPr>
        <dsp:cNvPr id="0" name=""/>
        <dsp:cNvSpPr/>
      </dsp:nvSpPr>
      <dsp:spPr>
        <a:xfrm>
          <a:off x="2521101" y="0"/>
          <a:ext cx="980094" cy="1114101"/>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6000" r="-6000"/>
          </a:stretch>
        </a:blip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5F4DBFD1-B5E5-4DA0-8E4B-355CE729C978}">
      <dsp:nvSpPr>
        <dsp:cNvPr id="0" name=""/>
        <dsp:cNvSpPr/>
      </dsp:nvSpPr>
      <dsp:spPr>
        <a:xfrm>
          <a:off x="2430116" y="668461"/>
          <a:ext cx="1723061" cy="1114101"/>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GB" sz="900" kern="1200" dirty="0">
              <a:solidFill>
                <a:sysClr val="window" lastClr="FFFFFF"/>
              </a:solidFill>
              <a:latin typeface="Trebuchet MS" panose="020B0603020202020204"/>
              <a:ea typeface="+mn-ea"/>
              <a:cs typeface="+mn-cs"/>
            </a:rPr>
            <a:t>Acquiring q</a:t>
          </a:r>
          <a:r>
            <a:rPr lang="en-US" sz="900" kern="1200" dirty="0" err="1">
              <a:solidFill>
                <a:sysClr val="window" lastClr="FFFFFF"/>
              </a:solidFill>
              <a:latin typeface="Trebuchet MS" panose="020B0603020202020204"/>
              <a:ea typeface="+mn-ea"/>
              <a:cs typeface="+mn-cs"/>
            </a:rPr>
            <a:t>ualification</a:t>
          </a:r>
          <a:r>
            <a:rPr lang="en-US" sz="900" kern="1200" dirty="0">
              <a:solidFill>
                <a:sysClr val="window" lastClr="FFFFFF"/>
              </a:solidFill>
              <a:latin typeface="Trebuchet MS" panose="020B0603020202020204"/>
              <a:ea typeface="+mn-ea"/>
              <a:cs typeface="+mn-cs"/>
            </a:rPr>
            <a:t> for a specific (existing) job</a:t>
          </a:r>
          <a:endParaRPr lang="bg-BG" sz="900" kern="1200" dirty="0">
            <a:solidFill>
              <a:sysClr val="window" lastClr="FFFFFF"/>
            </a:solidFill>
            <a:latin typeface="Trebuchet MS" panose="020B0603020202020204"/>
            <a:ea typeface="+mn-ea"/>
            <a:cs typeface="+mn-cs"/>
          </a:endParaRPr>
        </a:p>
      </dsp:txBody>
      <dsp:txXfrm>
        <a:off x="2462747" y="701092"/>
        <a:ext cx="1657799" cy="1048839"/>
      </dsp:txXfrm>
    </dsp:sp>
    <dsp:sp modelId="{9E5BBA5A-ECCC-4EED-8851-726DCB089DD3}">
      <dsp:nvSpPr>
        <dsp:cNvPr id="0" name=""/>
        <dsp:cNvSpPr/>
      </dsp:nvSpPr>
      <dsp:spPr>
        <a:xfrm>
          <a:off x="3963115" y="350037"/>
          <a:ext cx="461918" cy="414027"/>
        </a:xfrm>
        <a:prstGeom prst="rightArrow">
          <a:avLst>
            <a:gd name="adj1" fmla="val 60000"/>
            <a:gd name="adj2" fmla="val 50000"/>
          </a:avLst>
        </a:prstGeom>
        <a:solidFill>
          <a:srgbClr val="90C226">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bg-BG" sz="900" kern="1200">
            <a:solidFill>
              <a:sysClr val="window" lastClr="FFFFFF"/>
            </a:solidFill>
            <a:latin typeface="Trebuchet MS" panose="020B0603020202020204"/>
            <a:ea typeface="+mn-ea"/>
            <a:cs typeface="+mn-cs"/>
          </a:endParaRPr>
        </a:p>
      </dsp:txBody>
      <dsp:txXfrm>
        <a:off x="3963115" y="432842"/>
        <a:ext cx="337710" cy="248417"/>
      </dsp:txXfrm>
    </dsp:sp>
    <dsp:sp modelId="{4639B871-CF63-498D-B962-E3E1D7F96418}">
      <dsp:nvSpPr>
        <dsp:cNvPr id="0" name=""/>
        <dsp:cNvSpPr/>
      </dsp:nvSpPr>
      <dsp:spPr>
        <a:xfrm>
          <a:off x="4820964" y="0"/>
          <a:ext cx="1367680" cy="1114101"/>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39000" r="-39000"/>
          </a:stretch>
        </a:blip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dsp:style>
    </dsp:sp>
    <dsp:sp modelId="{671D9543-56F7-438A-8969-A76ED741A211}">
      <dsp:nvSpPr>
        <dsp:cNvPr id="0" name=""/>
        <dsp:cNvSpPr/>
      </dsp:nvSpPr>
      <dsp:spPr>
        <a:xfrm>
          <a:off x="4923772" y="668461"/>
          <a:ext cx="1723061" cy="1114101"/>
        </a:xfrm>
        <a:prstGeom prst="roundRect">
          <a:avLst>
            <a:gd name="adj" fmla="val 10000"/>
          </a:avLst>
        </a:prstGeom>
        <a:solidFill>
          <a:srgbClr val="90C226">
            <a:hueOff val="0"/>
            <a:satOff val="0"/>
            <a:lumOff val="0"/>
            <a:alphaOff val="0"/>
          </a:srgbClr>
        </a:solidFill>
        <a:ln w="19050" cap="rnd" cmpd="sng" algn="ctr">
          <a:solidFill>
            <a:sysClr val="window" lastClr="FFFFFF">
              <a:hueOff val="0"/>
              <a:satOff val="0"/>
              <a:lumOff val="0"/>
              <a:alphaOff val="0"/>
            </a:sys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n-US" sz="900" kern="1200" dirty="0">
              <a:solidFill>
                <a:sysClr val="window" lastClr="FFFFFF"/>
              </a:solidFill>
              <a:latin typeface="Trebuchet MS" panose="020B0603020202020204"/>
              <a:ea typeface="+mn-ea"/>
              <a:cs typeface="+mn-cs"/>
            </a:rPr>
            <a:t>Subsequent (or concurrent with internship) employment</a:t>
          </a:r>
          <a:endParaRPr lang="bg-BG" sz="900" kern="1200" dirty="0">
            <a:solidFill>
              <a:sysClr val="window" lastClr="FFFFFF"/>
            </a:solidFill>
            <a:latin typeface="Trebuchet MS" panose="020B0603020202020204"/>
            <a:ea typeface="+mn-ea"/>
            <a:cs typeface="+mn-cs"/>
          </a:endParaRPr>
        </a:p>
      </dsp:txBody>
      <dsp:txXfrm>
        <a:off x="4956403" y="701092"/>
        <a:ext cx="1657799" cy="10488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F41CE2-BC5A-4D94-B522-44A395E21504}">
      <dsp:nvSpPr>
        <dsp:cNvPr id="0" name=""/>
        <dsp:cNvSpPr/>
      </dsp:nvSpPr>
      <dsp:spPr>
        <a:xfrm>
          <a:off x="3228150" y="3665"/>
          <a:ext cx="7501926" cy="1351636"/>
        </a:xfrm>
        <a:prstGeom prst="rightArrow">
          <a:avLst>
            <a:gd name="adj1" fmla="val 75000"/>
            <a:gd name="adj2" fmla="val 50000"/>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dirty="0"/>
            <a:t>Assessment of the effectiveness, efficiency and impact of YEI measures</a:t>
          </a:r>
        </a:p>
        <a:p>
          <a:pPr marL="171450" lvl="1" indent="-171450" algn="l" defTabSz="711200">
            <a:lnSpc>
              <a:spcPct val="90000"/>
            </a:lnSpc>
            <a:spcBef>
              <a:spcPct val="0"/>
            </a:spcBef>
            <a:spcAft>
              <a:spcPct val="15000"/>
            </a:spcAft>
            <a:buChar char="•"/>
          </a:pPr>
          <a:r>
            <a:rPr lang="en-US" sz="1600" kern="1200" dirty="0"/>
            <a:t>Assessment of overall </a:t>
          </a:r>
          <a:r>
            <a:rPr lang="en-GB" sz="1600" kern="1200" dirty="0"/>
            <a:t>adequacy</a:t>
          </a:r>
          <a:r>
            <a:rPr lang="en-US" sz="1600" kern="1200" dirty="0"/>
            <a:t> and relevance to the objectives of the Youth Guarantee and the objectives of the Europe 2020 Strategy</a:t>
          </a:r>
        </a:p>
      </dsp:txBody>
      <dsp:txXfrm>
        <a:off x="3228150" y="172620"/>
        <a:ext cx="6995063" cy="1013727"/>
      </dsp:txXfrm>
    </dsp:sp>
    <dsp:sp modelId="{F78FFE79-4E45-429E-AF55-60D618FF197F}">
      <dsp:nvSpPr>
        <dsp:cNvPr id="0" name=""/>
        <dsp:cNvSpPr/>
      </dsp:nvSpPr>
      <dsp:spPr>
        <a:xfrm>
          <a:off x="13048" y="83124"/>
          <a:ext cx="3215102" cy="1192718"/>
        </a:xfrm>
        <a:prstGeom prst="round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US" sz="3300" kern="1200" dirty="0"/>
            <a:t>Aim</a:t>
          </a:r>
        </a:p>
      </dsp:txBody>
      <dsp:txXfrm>
        <a:off x="71272" y="141348"/>
        <a:ext cx="3098654" cy="1076270"/>
      </dsp:txXfrm>
    </dsp:sp>
    <dsp:sp modelId="{8F18A787-3BE2-4532-9135-478396DAD490}">
      <dsp:nvSpPr>
        <dsp:cNvPr id="0" name=""/>
        <dsp:cNvSpPr/>
      </dsp:nvSpPr>
      <dsp:spPr>
        <a:xfrm>
          <a:off x="3226055" y="1474573"/>
          <a:ext cx="7509259" cy="1491625"/>
        </a:xfrm>
        <a:prstGeom prst="rightArrow">
          <a:avLst>
            <a:gd name="adj1" fmla="val 75000"/>
            <a:gd name="adj2" fmla="val 50000"/>
          </a:avLst>
        </a:prstGeom>
        <a:solidFill>
          <a:schemeClr val="accent2">
            <a:tint val="40000"/>
            <a:alpha val="90000"/>
            <a:hueOff val="-105659"/>
            <a:satOff val="2283"/>
            <a:lumOff val="1468"/>
            <a:alphaOff val="0"/>
          </a:schemeClr>
        </a:solidFill>
        <a:ln w="9525" cap="flat" cmpd="sng" algn="ctr">
          <a:solidFill>
            <a:schemeClr val="accent2">
              <a:tint val="40000"/>
              <a:alpha val="90000"/>
              <a:hueOff val="-105659"/>
              <a:satOff val="2283"/>
              <a:lumOff val="146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lr>
              <a:srgbClr val="404040"/>
            </a:buClr>
            <a:buFont typeface="Symbol" panose="05050102010706020507" pitchFamily="18" charset="2"/>
            <a:buChar char=""/>
          </a:pPr>
          <a:r>
            <a:rPr lang="bg-BG" sz="1600" kern="1200" dirty="0">
              <a:uFillTx/>
            </a:rPr>
            <a:t>„</a:t>
          </a:r>
          <a:r>
            <a:rPr lang="en-US" sz="1600" kern="1200" dirty="0">
              <a:uFillTx/>
            </a:rPr>
            <a:t>Youth employment</a:t>
          </a:r>
          <a:r>
            <a:rPr lang="bg-BG" sz="1600" kern="1200" dirty="0">
              <a:uFillTx/>
            </a:rPr>
            <a:t>“</a:t>
          </a:r>
          <a:endParaRPr lang="en-US" sz="1600" kern="1200" dirty="0"/>
        </a:p>
        <a:p>
          <a:pPr marL="171450" lvl="1" indent="-171450" algn="l" defTabSz="711200">
            <a:lnSpc>
              <a:spcPct val="90000"/>
            </a:lnSpc>
            <a:spcBef>
              <a:spcPct val="0"/>
            </a:spcBef>
            <a:spcAft>
              <a:spcPct val="15000"/>
            </a:spcAft>
            <a:buClr>
              <a:srgbClr val="404040"/>
            </a:buClr>
            <a:buFont typeface="Symbol" panose="05050102010706020507" pitchFamily="18" charset="2"/>
            <a:buChar char=""/>
          </a:pPr>
          <a:r>
            <a:rPr lang="bg-BG" sz="1600" kern="1200" dirty="0">
              <a:uFillTx/>
            </a:rPr>
            <a:t>„</a:t>
          </a:r>
          <a:r>
            <a:rPr lang="en-US" sz="1600" kern="1200" dirty="0">
              <a:uFillTx/>
            </a:rPr>
            <a:t>Active</a:t>
          </a:r>
          <a:r>
            <a:rPr lang="bg-BG" sz="1600" kern="1200" dirty="0">
              <a:uFillTx/>
            </a:rPr>
            <a:t>“</a:t>
          </a:r>
          <a:endParaRPr lang="en-US" sz="1600" kern="1200" dirty="0">
            <a:uFillTx/>
          </a:endParaRPr>
        </a:p>
        <a:p>
          <a:pPr marL="171450" lvl="1" indent="-171450" algn="l" defTabSz="711200">
            <a:lnSpc>
              <a:spcPct val="90000"/>
            </a:lnSpc>
            <a:spcBef>
              <a:spcPct val="0"/>
            </a:spcBef>
            <a:spcAft>
              <a:spcPct val="15000"/>
            </a:spcAft>
            <a:buClr>
              <a:srgbClr val="404040"/>
            </a:buClr>
            <a:buFont typeface="Symbol" panose="05050102010706020507" pitchFamily="18" charset="2"/>
            <a:buChar char=""/>
          </a:pPr>
          <a:r>
            <a:rPr lang="bg-BG" sz="1600" kern="1200" dirty="0">
              <a:uFillTx/>
            </a:rPr>
            <a:t>„</a:t>
          </a:r>
          <a:r>
            <a:rPr lang="en-US" sz="1600" kern="1200" dirty="0">
              <a:uFillTx/>
            </a:rPr>
            <a:t>Ready for work</a:t>
          </a:r>
          <a:r>
            <a:rPr lang="bg-BG" sz="1600" kern="1200" dirty="0">
              <a:uFillTx/>
            </a:rPr>
            <a:t>“</a:t>
          </a:r>
          <a:endParaRPr lang="en-US" sz="1600" kern="1200" dirty="0">
            <a:uFillTx/>
          </a:endParaRPr>
        </a:p>
        <a:p>
          <a:pPr marL="171450" lvl="1" indent="-171450" algn="l" defTabSz="711200">
            <a:lnSpc>
              <a:spcPct val="90000"/>
            </a:lnSpc>
            <a:spcBef>
              <a:spcPct val="0"/>
            </a:spcBef>
            <a:spcAft>
              <a:spcPct val="15000"/>
            </a:spcAft>
            <a:buClr>
              <a:srgbClr val="404040"/>
            </a:buClr>
            <a:buFont typeface="Symbol" panose="05050102010706020507" pitchFamily="18" charset="2"/>
            <a:buChar char=""/>
          </a:pPr>
          <a:r>
            <a:rPr lang="bg-BG" sz="1600" kern="1200" dirty="0">
              <a:uFillTx/>
            </a:rPr>
            <a:t>„</a:t>
          </a:r>
          <a:r>
            <a:rPr lang="en-US" sz="1600" kern="1200" dirty="0">
              <a:uFillTx/>
            </a:rPr>
            <a:t>Training and education for young people</a:t>
          </a:r>
          <a:r>
            <a:rPr lang="bg-BG" sz="1600" kern="1200" dirty="0">
              <a:uFillTx/>
            </a:rPr>
            <a:t>“</a:t>
          </a:r>
          <a:endParaRPr lang="en-US" sz="1600" kern="1200" dirty="0">
            <a:uFillTx/>
          </a:endParaRPr>
        </a:p>
      </dsp:txBody>
      <dsp:txXfrm>
        <a:off x="3226055" y="1661026"/>
        <a:ext cx="6949900" cy="1118719"/>
      </dsp:txXfrm>
    </dsp:sp>
    <dsp:sp modelId="{96B55DD5-7F5E-4F3B-BD7E-D79847BE5F86}">
      <dsp:nvSpPr>
        <dsp:cNvPr id="0" name=""/>
        <dsp:cNvSpPr/>
      </dsp:nvSpPr>
      <dsp:spPr>
        <a:xfrm>
          <a:off x="7810" y="1624027"/>
          <a:ext cx="3218244" cy="1192718"/>
        </a:xfrm>
        <a:prstGeom prst="roundRect">
          <a:avLst/>
        </a:prstGeom>
        <a:gradFill rotWithShape="0">
          <a:gsLst>
            <a:gs pos="0">
              <a:schemeClr val="accent2">
                <a:hueOff val="-3148"/>
                <a:satOff val="-186"/>
                <a:lumOff val="6961"/>
                <a:alphaOff val="0"/>
                <a:shade val="51000"/>
                <a:satMod val="130000"/>
              </a:schemeClr>
            </a:gs>
            <a:gs pos="80000">
              <a:schemeClr val="accent2">
                <a:hueOff val="-3148"/>
                <a:satOff val="-186"/>
                <a:lumOff val="6961"/>
                <a:alphaOff val="0"/>
                <a:shade val="93000"/>
                <a:satMod val="130000"/>
              </a:schemeClr>
            </a:gs>
            <a:gs pos="100000">
              <a:schemeClr val="accent2">
                <a:hueOff val="-3148"/>
                <a:satOff val="-186"/>
                <a:lumOff val="6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GB" sz="3300" kern="1200" dirty="0"/>
            <a:t>Operations </a:t>
          </a:r>
          <a:r>
            <a:rPr lang="en-GB" sz="3300" kern="1200" dirty="0" err="1"/>
            <a:t>analyzed</a:t>
          </a:r>
          <a:endParaRPr lang="en-US" sz="3300" kern="1200" dirty="0"/>
        </a:p>
      </dsp:txBody>
      <dsp:txXfrm>
        <a:off x="66034" y="1682251"/>
        <a:ext cx="3101796" cy="1076270"/>
      </dsp:txXfrm>
    </dsp:sp>
    <dsp:sp modelId="{B6034DEE-D50C-4FC3-BCAF-F5702DE22193}">
      <dsp:nvSpPr>
        <dsp:cNvPr id="0" name=""/>
        <dsp:cNvSpPr/>
      </dsp:nvSpPr>
      <dsp:spPr>
        <a:xfrm>
          <a:off x="3226055" y="3085471"/>
          <a:ext cx="7509259" cy="1401098"/>
        </a:xfrm>
        <a:prstGeom prst="rightArrow">
          <a:avLst>
            <a:gd name="adj1" fmla="val 75000"/>
            <a:gd name="adj2" fmla="val 50000"/>
          </a:avLst>
        </a:prstGeom>
        <a:solidFill>
          <a:schemeClr val="accent2">
            <a:tint val="40000"/>
            <a:alpha val="90000"/>
            <a:hueOff val="-211318"/>
            <a:satOff val="4566"/>
            <a:lumOff val="2937"/>
            <a:alphaOff val="0"/>
          </a:schemeClr>
        </a:solidFill>
        <a:ln w="9525" cap="flat" cmpd="sng" algn="ctr">
          <a:solidFill>
            <a:schemeClr val="accent2">
              <a:tint val="40000"/>
              <a:alpha val="90000"/>
              <a:hueOff val="-211318"/>
              <a:satOff val="4566"/>
              <a:lumOff val="2937"/>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z="-152400" extrusionH="63500" prstMaterial="dkEdge">
          <a:bevelT w="144450" h="3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0160" tIns="10160" rIns="10160" bIns="10160" numCol="1" spcCol="1270" anchor="t" anchorCtr="0">
          <a:noAutofit/>
        </a:bodyPr>
        <a:lstStyle/>
        <a:p>
          <a:pPr marL="171450" lvl="1" indent="-171450" algn="l" defTabSz="711200">
            <a:lnSpc>
              <a:spcPct val="90000"/>
            </a:lnSpc>
            <a:spcBef>
              <a:spcPct val="0"/>
            </a:spcBef>
            <a:spcAft>
              <a:spcPct val="15000"/>
            </a:spcAft>
            <a:buChar char="•"/>
          </a:pPr>
          <a:r>
            <a:rPr lang="en-US" sz="1600" kern="1200">
              <a:latin typeface="Trebuchet MS" panose="020B0603020202020204"/>
              <a:ea typeface="+mn-ea"/>
              <a:cs typeface="+mn-cs"/>
            </a:rPr>
            <a:t>Gross effects at macro and microeconomic / individual level</a:t>
          </a:r>
          <a:endParaRPr lang="en-US" sz="1600" kern="1200" dirty="0"/>
        </a:p>
        <a:p>
          <a:pPr marL="171450" lvl="1" indent="-171450" algn="l" defTabSz="711200">
            <a:lnSpc>
              <a:spcPct val="90000"/>
            </a:lnSpc>
            <a:spcBef>
              <a:spcPct val="0"/>
            </a:spcBef>
            <a:spcAft>
              <a:spcPct val="15000"/>
            </a:spcAft>
            <a:buChar char="•"/>
          </a:pPr>
          <a:r>
            <a:rPr lang="en-US" sz="1600" kern="1200">
              <a:latin typeface="Trebuchet MS" panose="020B0603020202020204"/>
              <a:ea typeface="+mn-ea"/>
              <a:cs typeface="+mn-cs"/>
            </a:rPr>
            <a:t>Net effects at macro and microeconomic / individual level</a:t>
          </a:r>
          <a:endParaRPr lang="bg-BG" sz="1600" kern="1200" dirty="0">
            <a:latin typeface="Trebuchet MS" panose="020B0603020202020204"/>
            <a:ea typeface="+mn-ea"/>
            <a:cs typeface="+mn-cs"/>
          </a:endParaRPr>
        </a:p>
        <a:p>
          <a:pPr marL="228600" lvl="2" indent="-114300" algn="l" defTabSz="577850">
            <a:lnSpc>
              <a:spcPct val="90000"/>
            </a:lnSpc>
            <a:spcBef>
              <a:spcPct val="0"/>
            </a:spcBef>
            <a:spcAft>
              <a:spcPct val="15000"/>
            </a:spcAft>
            <a:buChar char="•"/>
          </a:pPr>
          <a:r>
            <a:rPr lang="en-US" sz="1300" kern="1200">
              <a:latin typeface="Trebuchet MS" panose="020B0603020202020204"/>
              <a:ea typeface="+mn-ea"/>
              <a:cs typeface="+mn-cs"/>
            </a:rPr>
            <a:t>Probability participants to be in employment 6 and 12 months after completing the program</a:t>
          </a:r>
          <a:endParaRPr lang="bg-BG" sz="1300" kern="1200" dirty="0">
            <a:latin typeface="Trebuchet MS" panose="020B0603020202020204"/>
            <a:ea typeface="+mn-ea"/>
            <a:cs typeface="+mn-cs"/>
          </a:endParaRPr>
        </a:p>
      </dsp:txBody>
      <dsp:txXfrm>
        <a:off x="3226055" y="3260608"/>
        <a:ext cx="6983847" cy="1050824"/>
      </dsp:txXfrm>
    </dsp:sp>
    <dsp:sp modelId="{D97AFED3-0ABF-41A5-B293-950FFF505846}">
      <dsp:nvSpPr>
        <dsp:cNvPr id="0" name=""/>
        <dsp:cNvSpPr/>
      </dsp:nvSpPr>
      <dsp:spPr>
        <a:xfrm>
          <a:off x="7810" y="3189661"/>
          <a:ext cx="3218244" cy="1192718"/>
        </a:xfrm>
        <a:prstGeom prst="roundRect">
          <a:avLst/>
        </a:prstGeom>
        <a:gradFill rotWithShape="0">
          <a:gsLst>
            <a:gs pos="0">
              <a:schemeClr val="accent2">
                <a:hueOff val="-6297"/>
                <a:satOff val="-372"/>
                <a:lumOff val="13922"/>
                <a:alphaOff val="0"/>
                <a:shade val="51000"/>
                <a:satMod val="130000"/>
              </a:schemeClr>
            </a:gs>
            <a:gs pos="80000">
              <a:schemeClr val="accent2">
                <a:hueOff val="-6297"/>
                <a:satOff val="-372"/>
                <a:lumOff val="13922"/>
                <a:alphaOff val="0"/>
                <a:shade val="93000"/>
                <a:satMod val="130000"/>
              </a:schemeClr>
            </a:gs>
            <a:gs pos="100000">
              <a:schemeClr val="accent2">
                <a:hueOff val="-6297"/>
                <a:satOff val="-372"/>
                <a:lumOff val="1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25730" tIns="62865" rIns="125730" bIns="62865" numCol="1" spcCol="1270" anchor="ctr" anchorCtr="0">
          <a:noAutofit/>
        </a:bodyPr>
        <a:lstStyle/>
        <a:p>
          <a:pPr marL="0" lvl="0" indent="0" algn="ctr" defTabSz="1466850">
            <a:lnSpc>
              <a:spcPct val="90000"/>
            </a:lnSpc>
            <a:spcBef>
              <a:spcPct val="0"/>
            </a:spcBef>
            <a:spcAft>
              <a:spcPct val="35000"/>
            </a:spcAft>
            <a:buNone/>
          </a:pPr>
          <a:r>
            <a:rPr lang="en-GB" sz="3300" kern="1200" dirty="0"/>
            <a:t>Evaluated impact</a:t>
          </a:r>
          <a:endParaRPr lang="en-US" sz="3300" kern="1200" dirty="0"/>
        </a:p>
      </dsp:txBody>
      <dsp:txXfrm>
        <a:off x="66034" y="3247885"/>
        <a:ext cx="3101796" cy="107627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798EA7-D3E8-4696-BAE1-EEDA7ACD4365}">
      <dsp:nvSpPr>
        <dsp:cNvPr id="0" name=""/>
        <dsp:cNvSpPr/>
      </dsp:nvSpPr>
      <dsp:spPr>
        <a:xfrm>
          <a:off x="24719" y="345739"/>
          <a:ext cx="3300371" cy="1980223"/>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uFillTx/>
            </a:rPr>
            <a:t>Desk research, document analysis, processing of primary and secondary information</a:t>
          </a:r>
          <a:endParaRPr lang="en-US" sz="2300" kern="1200" dirty="0"/>
        </a:p>
      </dsp:txBody>
      <dsp:txXfrm>
        <a:off x="24719" y="345739"/>
        <a:ext cx="3300371" cy="1980223"/>
      </dsp:txXfrm>
    </dsp:sp>
    <dsp:sp modelId="{D750B4AC-4FD3-4793-BB82-38E0C671603A}">
      <dsp:nvSpPr>
        <dsp:cNvPr id="0" name=""/>
        <dsp:cNvSpPr/>
      </dsp:nvSpPr>
      <dsp:spPr>
        <a:xfrm>
          <a:off x="3630409" y="360115"/>
          <a:ext cx="3300371" cy="1980223"/>
        </a:xfrm>
        <a:prstGeom prst="rect">
          <a:avLst/>
        </a:prstGeom>
        <a:gradFill rotWithShape="0">
          <a:gsLst>
            <a:gs pos="0">
              <a:schemeClr val="accent2">
                <a:hueOff val="-1259"/>
                <a:satOff val="-74"/>
                <a:lumOff val="2784"/>
                <a:alphaOff val="0"/>
                <a:tint val="50000"/>
                <a:satMod val="300000"/>
              </a:schemeClr>
            </a:gs>
            <a:gs pos="35000">
              <a:schemeClr val="accent2">
                <a:hueOff val="-1259"/>
                <a:satOff val="-74"/>
                <a:lumOff val="2784"/>
                <a:alphaOff val="0"/>
                <a:tint val="37000"/>
                <a:satMod val="300000"/>
              </a:schemeClr>
            </a:gs>
            <a:gs pos="100000">
              <a:schemeClr val="accent2">
                <a:hueOff val="-1259"/>
                <a:satOff val="-74"/>
                <a:lumOff val="278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US" sz="1700" kern="1200" dirty="0">
              <a:solidFill>
                <a:prstClr val="black"/>
              </a:solidFill>
              <a:uFillTx/>
              <a:latin typeface="Trebuchet MS" panose="020B0603020202020204"/>
              <a:ea typeface="+mn-ea"/>
              <a:cs typeface="+mn-cs"/>
            </a:rPr>
            <a:t>Qualitative survey</a:t>
          </a:r>
          <a:endParaRPr lang="en-US" sz="1700" kern="1200" dirty="0"/>
        </a:p>
        <a:p>
          <a:pPr marL="114300" lvl="1" indent="-114300" algn="l" defTabSz="577850">
            <a:lnSpc>
              <a:spcPct val="90000"/>
            </a:lnSpc>
            <a:spcBef>
              <a:spcPct val="0"/>
            </a:spcBef>
            <a:spcAft>
              <a:spcPct val="15000"/>
            </a:spcAft>
            <a:buClr>
              <a:srgbClr val="538135"/>
            </a:buClr>
            <a:buFont typeface="Symbol" panose="05050102010706020507" pitchFamily="18" charset="2"/>
            <a:buNone/>
          </a:pPr>
          <a:r>
            <a:rPr lang="en-US" sz="1300" kern="1200" dirty="0"/>
            <a:t>- In-depth interviews and focus groups with participants, employers and stakeholders</a:t>
          </a:r>
        </a:p>
      </dsp:txBody>
      <dsp:txXfrm>
        <a:off x="3630409" y="360115"/>
        <a:ext cx="3300371" cy="1980223"/>
      </dsp:txXfrm>
    </dsp:sp>
    <dsp:sp modelId="{0BED60ED-F87E-4675-9D8E-E04A5F230CB4}">
      <dsp:nvSpPr>
        <dsp:cNvPr id="0" name=""/>
        <dsp:cNvSpPr/>
      </dsp:nvSpPr>
      <dsp:spPr>
        <a:xfrm>
          <a:off x="7260818" y="360115"/>
          <a:ext cx="3300371" cy="1980223"/>
        </a:xfrm>
        <a:prstGeom prst="rect">
          <a:avLst/>
        </a:prstGeom>
        <a:gradFill rotWithShape="0">
          <a:gsLst>
            <a:gs pos="0">
              <a:schemeClr val="accent2">
                <a:hueOff val="-2519"/>
                <a:satOff val="-149"/>
                <a:lumOff val="5569"/>
                <a:alphaOff val="0"/>
                <a:tint val="50000"/>
                <a:satMod val="300000"/>
              </a:schemeClr>
            </a:gs>
            <a:gs pos="35000">
              <a:schemeClr val="accent2">
                <a:hueOff val="-2519"/>
                <a:satOff val="-149"/>
                <a:lumOff val="5569"/>
                <a:alphaOff val="0"/>
                <a:tint val="37000"/>
                <a:satMod val="300000"/>
              </a:schemeClr>
            </a:gs>
            <a:gs pos="100000">
              <a:schemeClr val="accent2">
                <a:hueOff val="-2519"/>
                <a:satOff val="-149"/>
                <a:lumOff val="55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Clr>
              <a:srgbClr val="538135"/>
            </a:buClr>
            <a:buFont typeface="Symbol" panose="05050102010706020507" pitchFamily="18" charset="2"/>
            <a:buNone/>
          </a:pPr>
          <a:r>
            <a:rPr lang="en-US" sz="1700" kern="1200" dirty="0">
              <a:solidFill>
                <a:prstClr val="black"/>
              </a:solidFill>
              <a:latin typeface="Trebuchet MS" panose="020B0603020202020204"/>
              <a:ea typeface="+mn-ea"/>
              <a:cs typeface="+mn-cs"/>
            </a:rPr>
            <a:t>Quantitative survey</a:t>
          </a:r>
          <a:endParaRPr lang="en-US" sz="1700" kern="1200" dirty="0"/>
        </a:p>
        <a:p>
          <a:pPr marL="114300" lvl="1" indent="-114300" algn="l" defTabSz="577850">
            <a:lnSpc>
              <a:spcPct val="90000"/>
            </a:lnSpc>
            <a:spcBef>
              <a:spcPct val="0"/>
            </a:spcBef>
            <a:spcAft>
              <a:spcPct val="15000"/>
            </a:spcAft>
            <a:buClr>
              <a:srgbClr val="538135"/>
            </a:buClr>
            <a:buFont typeface="Symbol" panose="05050102010706020507" pitchFamily="18" charset="2"/>
            <a:buNone/>
          </a:pPr>
          <a:r>
            <a:rPr lang="en-US" sz="1300" kern="1200" dirty="0"/>
            <a:t>- Quantitative survey among participants and employers</a:t>
          </a:r>
        </a:p>
        <a:p>
          <a:pPr marL="114300" lvl="1" indent="-114300" algn="l" defTabSz="577850">
            <a:lnSpc>
              <a:spcPct val="90000"/>
            </a:lnSpc>
            <a:spcBef>
              <a:spcPct val="0"/>
            </a:spcBef>
            <a:spcAft>
              <a:spcPct val="15000"/>
            </a:spcAft>
            <a:buClr>
              <a:srgbClr val="538135"/>
            </a:buClr>
            <a:buFont typeface="Symbol" panose="05050102010706020507" pitchFamily="18" charset="2"/>
            <a:buNone/>
          </a:pPr>
          <a:r>
            <a:rPr lang="en-US" sz="1300" kern="1200" dirty="0"/>
            <a:t>-Quantitative survey among control group</a:t>
          </a:r>
        </a:p>
      </dsp:txBody>
      <dsp:txXfrm>
        <a:off x="7260818" y="360115"/>
        <a:ext cx="3300371" cy="1980223"/>
      </dsp:txXfrm>
    </dsp:sp>
    <dsp:sp modelId="{0C6D59A7-9227-476A-9759-E77E8809CB62}">
      <dsp:nvSpPr>
        <dsp:cNvPr id="0" name=""/>
        <dsp:cNvSpPr/>
      </dsp:nvSpPr>
      <dsp:spPr>
        <a:xfrm>
          <a:off x="0" y="2670376"/>
          <a:ext cx="3300371" cy="1980223"/>
        </a:xfrm>
        <a:prstGeom prst="rect">
          <a:avLst/>
        </a:prstGeom>
        <a:gradFill rotWithShape="0">
          <a:gsLst>
            <a:gs pos="0">
              <a:schemeClr val="accent2">
                <a:hueOff val="-3778"/>
                <a:satOff val="-223"/>
                <a:lumOff val="8353"/>
                <a:alphaOff val="0"/>
                <a:tint val="50000"/>
                <a:satMod val="300000"/>
              </a:schemeClr>
            </a:gs>
            <a:gs pos="35000">
              <a:schemeClr val="accent2">
                <a:hueOff val="-3778"/>
                <a:satOff val="-223"/>
                <a:lumOff val="8353"/>
                <a:alphaOff val="0"/>
                <a:tint val="37000"/>
                <a:satMod val="300000"/>
              </a:schemeClr>
            </a:gs>
            <a:gs pos="100000">
              <a:schemeClr val="accent2">
                <a:hueOff val="-3778"/>
                <a:satOff val="-223"/>
                <a:lumOff val="83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Clr>
              <a:srgbClr val="404040"/>
            </a:buClr>
            <a:buFont typeface="Symbol" panose="05050102010706020507" pitchFamily="18" charset="2"/>
            <a:buNone/>
          </a:pPr>
          <a:r>
            <a:rPr lang="en-US" sz="2300" kern="1200" dirty="0">
              <a:uFillTx/>
            </a:rPr>
            <a:t>Data on labor supply and demand: EA, MLSP, NSI, Eurostat</a:t>
          </a:r>
          <a:endParaRPr lang="en-US" sz="2300" kern="1200" dirty="0"/>
        </a:p>
      </dsp:txBody>
      <dsp:txXfrm>
        <a:off x="0" y="2670376"/>
        <a:ext cx="3300371" cy="1980223"/>
      </dsp:txXfrm>
    </dsp:sp>
    <dsp:sp modelId="{7BF65388-F6E1-48A2-B7A0-D6ABA2A292E8}">
      <dsp:nvSpPr>
        <dsp:cNvPr id="0" name=""/>
        <dsp:cNvSpPr/>
      </dsp:nvSpPr>
      <dsp:spPr>
        <a:xfrm>
          <a:off x="3630409" y="2670376"/>
          <a:ext cx="3300371" cy="1980223"/>
        </a:xfrm>
        <a:prstGeom prst="rect">
          <a:avLst/>
        </a:prstGeom>
        <a:gradFill rotWithShape="0">
          <a:gsLst>
            <a:gs pos="0">
              <a:schemeClr val="accent2">
                <a:hueOff val="-5038"/>
                <a:satOff val="-298"/>
                <a:lumOff val="11138"/>
                <a:alphaOff val="0"/>
                <a:tint val="50000"/>
                <a:satMod val="300000"/>
              </a:schemeClr>
            </a:gs>
            <a:gs pos="35000">
              <a:schemeClr val="accent2">
                <a:hueOff val="-5038"/>
                <a:satOff val="-298"/>
                <a:lumOff val="11138"/>
                <a:alphaOff val="0"/>
                <a:tint val="37000"/>
                <a:satMod val="300000"/>
              </a:schemeClr>
            </a:gs>
            <a:gs pos="100000">
              <a:schemeClr val="accent2">
                <a:hueOff val="-5038"/>
                <a:satOff val="-298"/>
                <a:lumOff val="1113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t>Data on the active measures and schemes targeted to young people: EA, MLSP</a:t>
          </a:r>
          <a:endParaRPr lang="bg-BG" sz="2300" kern="1200" dirty="0"/>
        </a:p>
        <a:p>
          <a:pPr marL="0" lvl="0" indent="0" algn="ctr" defTabSz="1022350">
            <a:lnSpc>
              <a:spcPct val="90000"/>
            </a:lnSpc>
            <a:spcBef>
              <a:spcPct val="0"/>
            </a:spcBef>
            <a:spcAft>
              <a:spcPct val="35000"/>
            </a:spcAft>
            <a:buNone/>
          </a:pPr>
          <a:endParaRPr lang="en-US" sz="2300" kern="1200" dirty="0"/>
        </a:p>
      </dsp:txBody>
      <dsp:txXfrm>
        <a:off x="3630409" y="2670376"/>
        <a:ext cx="3300371" cy="1980223"/>
      </dsp:txXfrm>
    </dsp:sp>
    <dsp:sp modelId="{FEEE8ECD-8046-4D05-B508-C4A8B6B1A10F}">
      <dsp:nvSpPr>
        <dsp:cNvPr id="0" name=""/>
        <dsp:cNvSpPr/>
      </dsp:nvSpPr>
      <dsp:spPr>
        <a:xfrm>
          <a:off x="7260818" y="2655999"/>
          <a:ext cx="3300371" cy="1980223"/>
        </a:xfrm>
        <a:prstGeom prst="rect">
          <a:avLst/>
        </a:prstGeom>
        <a:gradFill rotWithShape="0">
          <a:gsLst>
            <a:gs pos="0">
              <a:schemeClr val="accent2">
                <a:hueOff val="-6297"/>
                <a:satOff val="-372"/>
                <a:lumOff val="13922"/>
                <a:alphaOff val="0"/>
                <a:tint val="50000"/>
                <a:satMod val="300000"/>
              </a:schemeClr>
            </a:gs>
            <a:gs pos="35000">
              <a:schemeClr val="accent2">
                <a:hueOff val="-6297"/>
                <a:satOff val="-372"/>
                <a:lumOff val="13922"/>
                <a:alphaOff val="0"/>
                <a:tint val="37000"/>
                <a:satMod val="300000"/>
              </a:schemeClr>
            </a:gs>
            <a:gs pos="100000">
              <a:schemeClr val="accent2">
                <a:hueOff val="-6297"/>
                <a:satOff val="-372"/>
                <a:lumOff val="1392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t" anchorCtr="0">
          <a:noAutofit/>
        </a:bodyPr>
        <a:lstStyle/>
        <a:p>
          <a:pPr marL="0" lvl="0" indent="0" algn="l" defTabSz="755650">
            <a:lnSpc>
              <a:spcPct val="90000"/>
            </a:lnSpc>
            <a:spcBef>
              <a:spcPct val="0"/>
            </a:spcBef>
            <a:spcAft>
              <a:spcPct val="35000"/>
            </a:spcAft>
            <a:buNone/>
          </a:pPr>
          <a:r>
            <a:rPr lang="en-GB" sz="1700" kern="1200" dirty="0">
              <a:solidFill>
                <a:prstClr val="black"/>
              </a:solidFill>
              <a:latin typeface="Trebuchet MS" panose="020B0603020202020204"/>
              <a:ea typeface="+mn-ea"/>
              <a:cs typeface="+mn-cs"/>
            </a:rPr>
            <a:t>Statistical analysis and </a:t>
          </a:r>
          <a:r>
            <a:rPr lang="en-GB" sz="1700" kern="1200" dirty="0" err="1">
              <a:solidFill>
                <a:prstClr val="black"/>
              </a:solidFill>
              <a:latin typeface="Trebuchet MS" panose="020B0603020202020204"/>
              <a:ea typeface="+mn-ea"/>
              <a:cs typeface="+mn-cs"/>
            </a:rPr>
            <a:t>modeling</a:t>
          </a:r>
          <a:endParaRPr lang="en-US" sz="1700" kern="1200" dirty="0">
            <a:solidFill>
              <a:prstClr val="black"/>
            </a:solidFill>
            <a:latin typeface="Trebuchet MS" panose="020B0603020202020204"/>
            <a:ea typeface="+mn-ea"/>
            <a:cs typeface="+mn-cs"/>
          </a:endParaRPr>
        </a:p>
        <a:p>
          <a:pPr marL="114300" lvl="1" indent="-114300" algn="l" defTabSz="577850">
            <a:lnSpc>
              <a:spcPct val="90000"/>
            </a:lnSpc>
            <a:spcBef>
              <a:spcPct val="0"/>
            </a:spcBef>
            <a:spcAft>
              <a:spcPct val="15000"/>
            </a:spcAft>
            <a:buChar char="•"/>
          </a:pPr>
          <a:r>
            <a:rPr lang="en-GB" sz="1300" kern="1200" dirty="0">
              <a:solidFill>
                <a:prstClr val="black"/>
              </a:solidFill>
              <a:latin typeface="Trebuchet MS" panose="020B0603020202020204"/>
              <a:ea typeface="+mn-ea"/>
              <a:cs typeface="+mn-cs"/>
            </a:rPr>
            <a:t>SIBILA 2.0 Model (Ministry of Finance)</a:t>
          </a:r>
          <a:endParaRPr lang="bg-BG" sz="1300" kern="1200" dirty="0">
            <a:solidFill>
              <a:prstClr val="black"/>
            </a:solidFill>
            <a:latin typeface="Trebuchet MS" panose="020B0603020202020204"/>
            <a:ea typeface="+mn-ea"/>
            <a:cs typeface="+mn-cs"/>
          </a:endParaRPr>
        </a:p>
        <a:p>
          <a:pPr marL="114300" lvl="1" indent="-114300" algn="l" defTabSz="577850">
            <a:lnSpc>
              <a:spcPct val="90000"/>
            </a:lnSpc>
            <a:spcBef>
              <a:spcPct val="0"/>
            </a:spcBef>
            <a:spcAft>
              <a:spcPct val="15000"/>
            </a:spcAft>
            <a:buChar char="•"/>
          </a:pPr>
          <a:r>
            <a:rPr lang="en-US" sz="1300" kern="1200" dirty="0">
              <a:solidFill>
                <a:prstClr val="black"/>
              </a:solidFill>
              <a:latin typeface="Trebuchet MS" panose="020B0603020202020204"/>
              <a:ea typeface="+mn-ea"/>
              <a:cs typeface="+mn-cs"/>
            </a:rPr>
            <a:t>Net Impact Assessment: logistic regression models, difference in differences, propensity score matching, etc.</a:t>
          </a:r>
          <a:endParaRPr lang="bg-BG" sz="1300" kern="1200" dirty="0">
            <a:solidFill>
              <a:prstClr val="black"/>
            </a:solidFill>
            <a:latin typeface="Trebuchet MS" panose="020B0603020202020204"/>
            <a:ea typeface="+mn-ea"/>
            <a:cs typeface="+mn-cs"/>
          </a:endParaRPr>
        </a:p>
      </dsp:txBody>
      <dsp:txXfrm>
        <a:off x="7260818" y="2655999"/>
        <a:ext cx="3300371" cy="198022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002B4DD-F53F-4350-AFB8-D9DE3A5A1CB7}">
      <dsp:nvSpPr>
        <dsp:cNvPr id="0" name=""/>
        <dsp:cNvSpPr/>
      </dsp:nvSpPr>
      <dsp:spPr>
        <a:xfrm>
          <a:off x="2012156" y="2311"/>
          <a:ext cx="4103687" cy="2462212"/>
        </a:xfrm>
        <a:prstGeom prst="rect">
          <a:avLst/>
        </a:prstGeom>
        <a:solidFill>
          <a:srgbClr val="D45E16"/>
        </a:solidFill>
        <a:ln>
          <a:noFill/>
        </a:ln>
        <a:effectLst>
          <a:outerShdw blurRad="38100" dist="254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60020" tIns="160020" rIns="160020" bIns="160020" numCol="1" spcCol="1270" anchor="ctr" anchorCtr="0">
          <a:noAutofit/>
        </a:bodyPr>
        <a:lstStyle/>
        <a:p>
          <a:pPr marL="0" lvl="0" indent="0" algn="ctr" defTabSz="1866900">
            <a:lnSpc>
              <a:spcPct val="90000"/>
            </a:lnSpc>
            <a:spcBef>
              <a:spcPct val="0"/>
            </a:spcBef>
            <a:spcAft>
              <a:spcPct val="35000"/>
            </a:spcAft>
            <a:buNone/>
          </a:pPr>
          <a:r>
            <a:rPr lang="en-US" sz="4200" kern="1200" dirty="0">
              <a:solidFill>
                <a:sysClr val="window" lastClr="FFFFFF"/>
              </a:solidFill>
              <a:latin typeface="Trebuchet MS" panose="020B0603020202020204"/>
              <a:ea typeface="+mn-ea"/>
              <a:cs typeface="+mn-cs"/>
            </a:rPr>
            <a:t>TOTAL</a:t>
          </a:r>
          <a:endParaRPr lang="bg-BG" sz="4200" kern="1200" dirty="0">
            <a:solidFill>
              <a:sysClr val="window" lastClr="FFFFFF"/>
            </a:solidFill>
            <a:latin typeface="Trebuchet MS" panose="020B0603020202020204"/>
            <a:ea typeface="+mn-ea"/>
            <a:cs typeface="+mn-cs"/>
          </a:endParaRPr>
        </a:p>
        <a:p>
          <a:pPr marL="0" lvl="0" indent="0" algn="ctr" defTabSz="1866900">
            <a:lnSpc>
              <a:spcPct val="90000"/>
            </a:lnSpc>
            <a:spcBef>
              <a:spcPct val="0"/>
            </a:spcBef>
            <a:spcAft>
              <a:spcPct val="35000"/>
            </a:spcAft>
            <a:buNone/>
          </a:pPr>
          <a:r>
            <a:rPr lang="en-US" sz="4200" kern="1200" dirty="0">
              <a:solidFill>
                <a:sysClr val="window" lastClr="FFFFFF"/>
              </a:solidFill>
              <a:latin typeface="Trebuchet MS" panose="020B0603020202020204"/>
              <a:ea typeface="+mn-ea"/>
              <a:cs typeface="+mn-cs"/>
            </a:rPr>
            <a:t>52</a:t>
          </a:r>
          <a:r>
            <a:rPr lang="bg-BG" sz="2400" kern="1200" dirty="0">
              <a:solidFill>
                <a:sysClr val="window" lastClr="FFFFFF"/>
              </a:solidFill>
              <a:latin typeface="Trebuchet MS" panose="020B0603020202020204"/>
              <a:ea typeface="+mn-ea"/>
              <a:cs typeface="+mn-cs"/>
            </a:rPr>
            <a:t> </a:t>
          </a:r>
          <a:r>
            <a:rPr lang="en-US" sz="4200" kern="1200" dirty="0">
              <a:solidFill>
                <a:sysClr val="window" lastClr="FFFFFF"/>
              </a:solidFill>
              <a:latin typeface="Trebuchet MS" panose="020B0603020202020204"/>
              <a:ea typeface="+mn-ea"/>
              <a:cs typeface="+mn-cs"/>
            </a:rPr>
            <a:t>626</a:t>
          </a:r>
          <a:endParaRPr lang="bg-BG" sz="4200" kern="1200" dirty="0">
            <a:solidFill>
              <a:sysClr val="window" lastClr="FFFFFF"/>
            </a:solidFill>
            <a:latin typeface="Trebuchet MS" panose="020B0603020202020204"/>
            <a:ea typeface="+mn-ea"/>
            <a:cs typeface="+mn-cs"/>
          </a:endParaRPr>
        </a:p>
        <a:p>
          <a:pPr marL="0" lvl="0" indent="0" algn="ctr" defTabSz="1866900">
            <a:lnSpc>
              <a:spcPct val="90000"/>
            </a:lnSpc>
            <a:spcBef>
              <a:spcPct val="0"/>
            </a:spcBef>
            <a:spcAft>
              <a:spcPct val="35000"/>
            </a:spcAft>
            <a:buNone/>
          </a:pPr>
          <a:r>
            <a:rPr lang="en-US" sz="3600" kern="1200" dirty="0">
              <a:solidFill>
                <a:sysClr val="window" lastClr="FFFFFF"/>
              </a:solidFill>
              <a:latin typeface="Trebuchet MS" panose="020B0603020202020204"/>
              <a:ea typeface="+mn-ea"/>
              <a:cs typeface="+mn-cs"/>
            </a:rPr>
            <a:t>young people</a:t>
          </a:r>
        </a:p>
      </dsp:txBody>
      <dsp:txXfrm>
        <a:off x="2012156" y="2311"/>
        <a:ext cx="4103687" cy="24622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750A57-505A-47C6-9011-2BFA366253E9}">
      <dsp:nvSpPr>
        <dsp:cNvPr id="0" name=""/>
        <dsp:cNvSpPr/>
      </dsp:nvSpPr>
      <dsp:spPr>
        <a:xfrm>
          <a:off x="7312117" y="696200"/>
          <a:ext cx="3026780" cy="302734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01C7172-AB43-4C93-9987-BFD0C7E5B31F}">
      <dsp:nvSpPr>
        <dsp:cNvPr id="0" name=""/>
        <dsp:cNvSpPr/>
      </dsp:nvSpPr>
      <dsp:spPr>
        <a:xfrm>
          <a:off x="7412616" y="797129"/>
          <a:ext cx="2825783" cy="2825482"/>
        </a:xfrm>
        <a:prstGeom prst="ellipse">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b="1" i="1" kern="1200" dirty="0">
              <a:latin typeface="Calibri" panose="020F0502020204030204" pitchFamily="34" charset="0"/>
              <a:cs typeface="Times New Roman" panose="02020603050405020304" pitchFamily="18" charset="0"/>
            </a:rPr>
            <a:t>They directly contribute to the implementation of the Youth Guarantee in Bulgaria</a:t>
          </a:r>
          <a:endParaRPr lang="en-US" sz="2200" kern="1200" dirty="0"/>
        </a:p>
      </dsp:txBody>
      <dsp:txXfrm>
        <a:off x="7816581" y="1200845"/>
        <a:ext cx="2017853" cy="2018050"/>
      </dsp:txXfrm>
    </dsp:sp>
    <dsp:sp modelId="{9CC2992F-E095-4669-BE28-35572C178D50}">
      <dsp:nvSpPr>
        <dsp:cNvPr id="0" name=""/>
        <dsp:cNvSpPr/>
      </dsp:nvSpPr>
      <dsp:spPr>
        <a:xfrm>
          <a:off x="7776492" y="3755039"/>
          <a:ext cx="2825783" cy="165948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marL="114300" lvl="1" indent="-114300" algn="l" defTabSz="622300">
            <a:lnSpc>
              <a:spcPct val="90000"/>
            </a:lnSpc>
            <a:spcBef>
              <a:spcPct val="0"/>
            </a:spcBef>
            <a:spcAft>
              <a:spcPct val="15000"/>
            </a:spcAft>
            <a:buChar char="•"/>
          </a:pPr>
          <a:r>
            <a:rPr lang="en-GB" sz="1400" b="0" i="1" kern="1200"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Reducing youth unemployment</a:t>
          </a:r>
          <a:endParaRPr lang="en-US" sz="1400" b="0" i="1" kern="1200"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b="0" i="1" kern="1200"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Decrease in the relative share of NEETs</a:t>
          </a:r>
          <a:endParaRPr lang="en-US" sz="1400" b="0" i="1" kern="1200"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a:p>
          <a:pPr marL="114300" lvl="1" indent="-114300" algn="l" defTabSz="622300">
            <a:lnSpc>
              <a:spcPct val="90000"/>
            </a:lnSpc>
            <a:spcBef>
              <a:spcPct val="0"/>
            </a:spcBef>
            <a:spcAft>
              <a:spcPct val="15000"/>
            </a:spcAft>
            <a:buChar char="•"/>
          </a:pPr>
          <a:r>
            <a:rPr lang="en-US" sz="1400" b="0" i="1" kern="1200" cap="none" spc="0">
              <a:ln w="0"/>
              <a:effectLst>
                <a:outerShdw blurRad="38100" dist="19050" dir="2700000" algn="tl" rotWithShape="0">
                  <a:schemeClr val="dk1">
                    <a:alpha val="40000"/>
                  </a:schemeClr>
                </a:outerShdw>
              </a:effectLst>
              <a:latin typeface="Calibri" panose="020F0502020204030204" pitchFamily="34" charset="0"/>
              <a:cs typeface="Times New Roman" panose="02020603050405020304" pitchFamily="18" charset="0"/>
            </a:rPr>
            <a:t>Increasing the share of registered unemployed young people (15-24) who are enrolled in training or employment</a:t>
          </a:r>
          <a:endParaRPr lang="en-US" sz="1400" b="0" i="1" kern="1200" cap="none" spc="0" dirty="0">
            <a:ln w="0"/>
            <a:effectLst>
              <a:outerShdw blurRad="38100" dist="19050" dir="2700000" algn="tl" rotWithShape="0">
                <a:schemeClr val="dk1">
                  <a:alpha val="40000"/>
                </a:schemeClr>
              </a:outerShdw>
            </a:effectLst>
            <a:latin typeface="Calibri" panose="020F0502020204030204" pitchFamily="34" charset="0"/>
            <a:ea typeface="Times New Roman" panose="02020603050405020304" pitchFamily="18" charset="0"/>
            <a:cs typeface="Times New Roman" panose="02020603050405020304" pitchFamily="18" charset="0"/>
          </a:endParaRPr>
        </a:p>
      </dsp:txBody>
      <dsp:txXfrm>
        <a:off x="7776492" y="3755039"/>
        <a:ext cx="2825783" cy="1659486"/>
      </dsp:txXfrm>
    </dsp:sp>
    <dsp:sp modelId="{08A3B415-4B96-4AEA-A8A2-EE395FEC1238}">
      <dsp:nvSpPr>
        <dsp:cNvPr id="0" name=""/>
        <dsp:cNvSpPr/>
      </dsp:nvSpPr>
      <dsp:spPr>
        <a:xfrm rot="2700000">
          <a:off x="4187498" y="699860"/>
          <a:ext cx="3019490" cy="3019490"/>
        </a:xfrm>
        <a:prstGeom prst="teardrop">
          <a:avLst>
            <a:gd name="adj" fmla="val 100000"/>
          </a:avLst>
        </a:prstGeom>
        <a:gradFill rotWithShape="0">
          <a:gsLst>
            <a:gs pos="0">
              <a:schemeClr val="accent3">
                <a:hueOff val="-9559"/>
                <a:satOff val="-553"/>
                <a:lumOff val="6961"/>
                <a:alphaOff val="0"/>
                <a:shade val="51000"/>
                <a:satMod val="130000"/>
              </a:schemeClr>
            </a:gs>
            <a:gs pos="80000">
              <a:schemeClr val="accent3">
                <a:hueOff val="-9559"/>
                <a:satOff val="-553"/>
                <a:lumOff val="6961"/>
                <a:alphaOff val="0"/>
                <a:shade val="93000"/>
                <a:satMod val="130000"/>
              </a:schemeClr>
            </a:gs>
            <a:gs pos="100000">
              <a:schemeClr val="accent3">
                <a:hueOff val="-9559"/>
                <a:satOff val="-553"/>
                <a:lumOff val="6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F721C156-26A9-4AC3-A8DE-7CCC35AF2995}">
      <dsp:nvSpPr>
        <dsp:cNvPr id="0" name=""/>
        <dsp:cNvSpPr/>
      </dsp:nvSpPr>
      <dsp:spPr>
        <a:xfrm>
          <a:off x="4284351" y="797129"/>
          <a:ext cx="2825783" cy="2825482"/>
        </a:xfrm>
        <a:prstGeom prst="ellipse">
          <a:avLst/>
        </a:prstGeom>
        <a:solidFill>
          <a:schemeClr val="lt1">
            <a:alpha val="90000"/>
            <a:hueOff val="0"/>
            <a:satOff val="0"/>
            <a:lumOff val="0"/>
            <a:alphaOff val="0"/>
          </a:schemeClr>
        </a:solidFill>
        <a:ln w="9525" cap="flat" cmpd="sng" algn="ctr">
          <a:solidFill>
            <a:schemeClr val="accent3">
              <a:hueOff val="-9559"/>
              <a:satOff val="-553"/>
              <a:lumOff val="696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b="1" i="1" kern="1200" dirty="0">
              <a:latin typeface="Calibri" panose="020F0502020204030204" pitchFamily="34" charset="0"/>
              <a:cs typeface="Times New Roman" panose="02020603050405020304" pitchFamily="18" charset="0"/>
            </a:rPr>
            <a:t>They cover the key needs of the target groups</a:t>
          </a:r>
          <a:endParaRPr lang="en-US" sz="2200" kern="1200" dirty="0"/>
        </a:p>
      </dsp:txBody>
      <dsp:txXfrm>
        <a:off x="4688316" y="1200845"/>
        <a:ext cx="2017853" cy="2018050"/>
      </dsp:txXfrm>
    </dsp:sp>
    <dsp:sp modelId="{2A727466-B4FA-45AB-9884-A0B4C49F9A15}">
      <dsp:nvSpPr>
        <dsp:cNvPr id="0" name=""/>
        <dsp:cNvSpPr/>
      </dsp:nvSpPr>
      <dsp:spPr>
        <a:xfrm rot="2700000">
          <a:off x="1059233" y="699860"/>
          <a:ext cx="3019490" cy="3019490"/>
        </a:xfrm>
        <a:prstGeom prst="teardrop">
          <a:avLst>
            <a:gd name="adj" fmla="val 100000"/>
          </a:avLst>
        </a:prstGeom>
        <a:gradFill rotWithShape="0">
          <a:gsLst>
            <a:gs pos="0">
              <a:schemeClr val="accent3">
                <a:hueOff val="-19119"/>
                <a:satOff val="-1106"/>
                <a:lumOff val="13921"/>
                <a:alphaOff val="0"/>
                <a:shade val="51000"/>
                <a:satMod val="130000"/>
              </a:schemeClr>
            </a:gs>
            <a:gs pos="80000">
              <a:schemeClr val="accent3">
                <a:hueOff val="-19119"/>
                <a:satOff val="-1106"/>
                <a:lumOff val="13921"/>
                <a:alphaOff val="0"/>
                <a:shade val="93000"/>
                <a:satMod val="130000"/>
              </a:schemeClr>
            </a:gs>
            <a:gs pos="100000">
              <a:schemeClr val="accent3">
                <a:hueOff val="-19119"/>
                <a:satOff val="-1106"/>
                <a:lumOff val="1392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0FF8276-01DA-4848-80E1-3C0778E0B8F1}">
      <dsp:nvSpPr>
        <dsp:cNvPr id="0" name=""/>
        <dsp:cNvSpPr/>
      </dsp:nvSpPr>
      <dsp:spPr>
        <a:xfrm>
          <a:off x="1156086" y="797129"/>
          <a:ext cx="2825783" cy="2825482"/>
        </a:xfrm>
        <a:prstGeom prst="ellipse">
          <a:avLst/>
        </a:prstGeom>
        <a:solidFill>
          <a:schemeClr val="lt1">
            <a:alpha val="90000"/>
            <a:hueOff val="0"/>
            <a:satOff val="0"/>
            <a:lumOff val="0"/>
            <a:alphaOff val="0"/>
          </a:schemeClr>
        </a:solidFill>
        <a:ln w="9525" cap="flat" cmpd="sng" algn="ctr">
          <a:solidFill>
            <a:schemeClr val="accent3">
              <a:hueOff val="-19119"/>
              <a:satOff val="-1106"/>
              <a:lumOff val="1392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7940" tIns="27940" rIns="27940" bIns="27940" numCol="1" spcCol="1270" anchor="ctr" anchorCtr="0">
          <a:noAutofit/>
        </a:bodyPr>
        <a:lstStyle/>
        <a:p>
          <a:pPr marL="0" lvl="0" indent="0" algn="ctr" defTabSz="977900">
            <a:lnSpc>
              <a:spcPct val="90000"/>
            </a:lnSpc>
            <a:spcBef>
              <a:spcPct val="0"/>
            </a:spcBef>
            <a:spcAft>
              <a:spcPct val="35000"/>
            </a:spcAft>
            <a:buNone/>
          </a:pPr>
          <a:r>
            <a:rPr lang="en-US" sz="2200" b="1" i="1" kern="1200" dirty="0">
              <a:latin typeface="Calibri" panose="020F0502020204030204" pitchFamily="34" charset="0"/>
              <a:cs typeface="Times New Roman" panose="02020603050405020304" pitchFamily="18" charset="0"/>
            </a:rPr>
            <a:t>Fully tailored to the specificities of each eligible target group</a:t>
          </a:r>
          <a:endParaRPr lang="bg-BG" sz="2200" b="1" i="1" kern="1200" dirty="0">
            <a:latin typeface="Calibri" panose="020F0502020204030204" pitchFamily="34" charset="0"/>
            <a:cs typeface="Times New Roman" panose="02020603050405020304" pitchFamily="18" charset="0"/>
          </a:endParaRPr>
        </a:p>
        <a:p>
          <a:pPr marL="0" lvl="0" indent="0" algn="ctr" defTabSz="977900">
            <a:lnSpc>
              <a:spcPct val="90000"/>
            </a:lnSpc>
            <a:spcBef>
              <a:spcPct val="0"/>
            </a:spcBef>
            <a:spcAft>
              <a:spcPct val="35000"/>
            </a:spcAft>
            <a:buNone/>
          </a:pPr>
          <a:endParaRPr lang="en-US" sz="2200" kern="1200" dirty="0"/>
        </a:p>
      </dsp:txBody>
      <dsp:txXfrm>
        <a:off x="1560051" y="1200845"/>
        <a:ext cx="2017853" cy="201805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6A6F60A-0607-4EC4-985F-10CC95C0532F}">
      <dsp:nvSpPr>
        <dsp:cNvPr id="0" name=""/>
        <dsp:cNvSpPr/>
      </dsp:nvSpPr>
      <dsp:spPr>
        <a:xfrm>
          <a:off x="1319" y="0"/>
          <a:ext cx="3430592" cy="4787816"/>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Font typeface="Wingdings" panose="05000000000000000000" pitchFamily="2" charset="2"/>
            <a:buNone/>
          </a:pPr>
          <a:r>
            <a:rPr lang="en-US" sz="1900" kern="1200" dirty="0">
              <a:solidFill>
                <a:sysClr val="windowText" lastClr="000000">
                  <a:hueOff val="0"/>
                  <a:satOff val="0"/>
                  <a:lumOff val="0"/>
                  <a:alphaOff val="0"/>
                </a:sysClr>
              </a:solidFill>
              <a:latin typeface="Trebuchet MS" panose="020B0603020202020204"/>
              <a:ea typeface="+mn-ea"/>
              <a:cs typeface="+mn-cs"/>
            </a:rPr>
            <a:t>Successful activation of inactive young people</a:t>
          </a:r>
        </a:p>
      </dsp:txBody>
      <dsp:txXfrm>
        <a:off x="43388" y="42069"/>
        <a:ext cx="3346454" cy="1352206"/>
      </dsp:txXfrm>
    </dsp:sp>
    <dsp:sp modelId="{640FBE02-939D-42C4-9CFA-E51E21CBBDD9}">
      <dsp:nvSpPr>
        <dsp:cNvPr id="0" name=""/>
        <dsp:cNvSpPr/>
      </dsp:nvSpPr>
      <dsp:spPr>
        <a:xfrm>
          <a:off x="344378" y="1436391"/>
          <a:ext cx="2744473" cy="1737359"/>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latin typeface="Trebuchet MS" panose="020B0603020202020204"/>
              <a:ea typeface="+mn-ea"/>
              <a:cs typeface="+mn-cs"/>
            </a:rPr>
            <a:t>After completing their participation in the schemes, 32% of young people are employed or participating in training for acquiring higher qualification</a:t>
          </a:r>
          <a:endParaRPr lang="ru-RU" sz="1700" kern="1200" dirty="0">
            <a:solidFill>
              <a:sysClr val="windowText" lastClr="000000">
                <a:hueOff val="0"/>
                <a:satOff val="0"/>
                <a:lumOff val="0"/>
                <a:alphaOff val="0"/>
              </a:sysClr>
            </a:solidFill>
            <a:latin typeface="Trebuchet MS" panose="020B0603020202020204"/>
            <a:ea typeface="+mn-ea"/>
            <a:cs typeface="+mn-cs"/>
          </a:endParaRPr>
        </a:p>
      </dsp:txBody>
      <dsp:txXfrm>
        <a:off x="395264" y="1487277"/>
        <a:ext cx="2642701" cy="1635587"/>
      </dsp:txXfrm>
    </dsp:sp>
    <dsp:sp modelId="{A2A5EA73-C7A8-4BBB-B491-A8E0590A8DB7}">
      <dsp:nvSpPr>
        <dsp:cNvPr id="0" name=""/>
        <dsp:cNvSpPr/>
      </dsp:nvSpPr>
      <dsp:spPr>
        <a:xfrm>
          <a:off x="344378" y="3357035"/>
          <a:ext cx="2744473" cy="1191343"/>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3180" tIns="32385" rIns="43180" bIns="32385" numCol="1" spcCol="1270" anchor="ctr" anchorCtr="0">
          <a:noAutofit/>
        </a:bodyPr>
        <a:lstStyle/>
        <a:p>
          <a:pPr marL="0" lvl="0" indent="0" algn="ctr" defTabSz="755650">
            <a:lnSpc>
              <a:spcPct val="90000"/>
            </a:lnSpc>
            <a:spcBef>
              <a:spcPct val="0"/>
            </a:spcBef>
            <a:spcAft>
              <a:spcPct val="35000"/>
            </a:spcAft>
            <a:buNone/>
          </a:pPr>
          <a:r>
            <a:rPr lang="en-US" sz="1700" kern="1200" dirty="0">
              <a:solidFill>
                <a:sysClr val="windowText" lastClr="000000">
                  <a:hueOff val="0"/>
                  <a:satOff val="0"/>
                  <a:lumOff val="0"/>
                  <a:alphaOff val="0"/>
                </a:sysClr>
              </a:solidFill>
              <a:latin typeface="Trebuchet MS" panose="020B0603020202020204"/>
              <a:ea typeface="+mn-ea"/>
              <a:cs typeface="+mn-cs"/>
            </a:rPr>
            <a:t>Another 21.2%, although unemployed, are already active in the labor market</a:t>
          </a:r>
          <a:endParaRPr lang="ru-RU" sz="1700" kern="1200" dirty="0">
            <a:solidFill>
              <a:sysClr val="windowText" lastClr="000000">
                <a:hueOff val="0"/>
                <a:satOff val="0"/>
                <a:lumOff val="0"/>
                <a:alphaOff val="0"/>
              </a:sysClr>
            </a:solidFill>
            <a:latin typeface="Trebuchet MS" panose="020B0603020202020204"/>
            <a:ea typeface="+mn-ea"/>
            <a:cs typeface="+mn-cs"/>
          </a:endParaRPr>
        </a:p>
      </dsp:txBody>
      <dsp:txXfrm>
        <a:off x="379271" y="3391928"/>
        <a:ext cx="2674687" cy="1121557"/>
      </dsp:txXfrm>
    </dsp:sp>
    <dsp:sp modelId="{D46F58DF-4FD4-4F5A-AA48-56AA47F323BD}">
      <dsp:nvSpPr>
        <dsp:cNvPr id="0" name=""/>
        <dsp:cNvSpPr/>
      </dsp:nvSpPr>
      <dsp:spPr>
        <a:xfrm>
          <a:off x="3689206" y="0"/>
          <a:ext cx="3430592" cy="4787816"/>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ysClr val="windowText" lastClr="000000">
                  <a:hueOff val="0"/>
                  <a:satOff val="0"/>
                  <a:lumOff val="0"/>
                  <a:alphaOff val="0"/>
                </a:sysClr>
              </a:solidFill>
              <a:latin typeface="Trebuchet MS" panose="020B0603020202020204"/>
              <a:ea typeface="+mn-ea"/>
              <a:cs typeface="+mn-cs"/>
            </a:rPr>
            <a:t>Implementation of the measures is efficient</a:t>
          </a:r>
          <a:endParaRPr lang="ru-RU" sz="1900" kern="1200" dirty="0">
            <a:solidFill>
              <a:sysClr val="windowText" lastClr="000000">
                <a:hueOff val="0"/>
                <a:satOff val="0"/>
                <a:lumOff val="0"/>
                <a:alphaOff val="0"/>
              </a:sysClr>
            </a:solidFill>
            <a:latin typeface="Trebuchet MS" panose="020B0603020202020204"/>
            <a:ea typeface="+mn-ea"/>
            <a:cs typeface="+mn-cs"/>
          </a:endParaRPr>
        </a:p>
      </dsp:txBody>
      <dsp:txXfrm>
        <a:off x="3731275" y="42069"/>
        <a:ext cx="3346454" cy="1352206"/>
      </dsp:txXfrm>
    </dsp:sp>
    <dsp:sp modelId="{A5739801-F9BE-4DE9-A37E-2F92526B5E06}">
      <dsp:nvSpPr>
        <dsp:cNvPr id="0" name=""/>
        <dsp:cNvSpPr/>
      </dsp:nvSpPr>
      <dsp:spPr>
        <a:xfrm>
          <a:off x="4032265" y="1436344"/>
          <a:ext cx="2744473" cy="3112080"/>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ysClr val="windowText" lastClr="000000">
                  <a:hueOff val="0"/>
                  <a:satOff val="0"/>
                  <a:lumOff val="0"/>
                  <a:alphaOff val="0"/>
                </a:sysClr>
              </a:solidFill>
              <a:latin typeface="Trebuchet MS" panose="020B0603020202020204"/>
              <a:ea typeface="+mn-ea"/>
              <a:cs typeface="+mn-cs"/>
            </a:rPr>
            <a:t>The average annual cost per participant in a scheme is below the national average wage</a:t>
          </a:r>
          <a:endParaRPr lang="ru-RU" sz="1900" kern="1200" dirty="0">
            <a:solidFill>
              <a:sysClr val="windowText" lastClr="000000">
                <a:hueOff val="0"/>
                <a:satOff val="0"/>
                <a:lumOff val="0"/>
                <a:alphaOff val="0"/>
              </a:sysClr>
            </a:solidFill>
            <a:latin typeface="Trebuchet MS" panose="020B0603020202020204"/>
            <a:ea typeface="+mn-ea"/>
            <a:cs typeface="+mn-cs"/>
          </a:endParaRPr>
        </a:p>
      </dsp:txBody>
      <dsp:txXfrm>
        <a:off x="4112648" y="1516727"/>
        <a:ext cx="2583707" cy="2951314"/>
      </dsp:txXfrm>
    </dsp:sp>
    <dsp:sp modelId="{7307587A-C618-4511-B86D-A531F34D7CEA}">
      <dsp:nvSpPr>
        <dsp:cNvPr id="0" name=""/>
        <dsp:cNvSpPr/>
      </dsp:nvSpPr>
      <dsp:spPr>
        <a:xfrm>
          <a:off x="7377093" y="0"/>
          <a:ext cx="3430592" cy="4787816"/>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72390" tIns="72390" rIns="72390" bIns="72390" numCol="1" spcCol="1270" anchor="ctr" anchorCtr="0">
          <a:noAutofit/>
        </a:bodyPr>
        <a:lstStyle/>
        <a:p>
          <a:pPr marL="0" lvl="0" indent="0" algn="ctr" defTabSz="844550">
            <a:lnSpc>
              <a:spcPct val="90000"/>
            </a:lnSpc>
            <a:spcBef>
              <a:spcPct val="0"/>
            </a:spcBef>
            <a:spcAft>
              <a:spcPct val="35000"/>
            </a:spcAft>
            <a:buNone/>
          </a:pPr>
          <a:r>
            <a:rPr lang="en-US" sz="1900" kern="1200" dirty="0">
              <a:solidFill>
                <a:sysClr val="windowText" lastClr="000000">
                  <a:hueOff val="0"/>
                  <a:satOff val="0"/>
                  <a:lumOff val="0"/>
                  <a:alphaOff val="0"/>
                </a:sysClr>
              </a:solidFill>
              <a:latin typeface="Trebuchet MS" panose="020B0603020202020204"/>
              <a:ea typeface="+mn-ea"/>
              <a:cs typeface="+mn-cs"/>
            </a:rPr>
            <a:t>Low pay levels, but difficulties in attracting motivated and qualified young people to the program</a:t>
          </a:r>
          <a:endParaRPr lang="ru-RU" sz="1900" kern="1200" dirty="0">
            <a:solidFill>
              <a:sysClr val="windowText" lastClr="000000">
                <a:hueOff val="0"/>
                <a:satOff val="0"/>
                <a:lumOff val="0"/>
                <a:alphaOff val="0"/>
              </a:sysClr>
            </a:solidFill>
            <a:latin typeface="Trebuchet MS" panose="020B0603020202020204"/>
            <a:ea typeface="+mn-ea"/>
            <a:cs typeface="+mn-cs"/>
          </a:endParaRPr>
        </a:p>
      </dsp:txBody>
      <dsp:txXfrm>
        <a:off x="7419162" y="42069"/>
        <a:ext cx="3346454" cy="1352206"/>
      </dsp:txXfrm>
    </dsp:sp>
    <dsp:sp modelId="{88FEA2E3-BBD0-4D19-B028-2E5877D33AA0}">
      <dsp:nvSpPr>
        <dsp:cNvPr id="0" name=""/>
        <dsp:cNvSpPr/>
      </dsp:nvSpPr>
      <dsp:spPr>
        <a:xfrm>
          <a:off x="7720152" y="1436344"/>
          <a:ext cx="2744473" cy="3112080"/>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8260" tIns="36195" rIns="48260" bIns="36195" numCol="1" spcCol="1270" anchor="ctr" anchorCtr="0">
          <a:noAutofit/>
        </a:bodyPr>
        <a:lstStyle/>
        <a:p>
          <a:pPr marL="0" lvl="0" indent="0" algn="ctr" defTabSz="844550">
            <a:lnSpc>
              <a:spcPct val="90000"/>
            </a:lnSpc>
            <a:spcBef>
              <a:spcPct val="0"/>
            </a:spcBef>
            <a:spcAft>
              <a:spcPct val="35000"/>
            </a:spcAft>
            <a:buNone/>
          </a:pPr>
          <a:r>
            <a:rPr lang="en-US" sz="1900" kern="1200" dirty="0">
              <a:solidFill>
                <a:sysClr val="windowText" lastClr="000000">
                  <a:hueOff val="0"/>
                  <a:satOff val="0"/>
                  <a:lumOff val="0"/>
                  <a:alphaOff val="0"/>
                </a:sysClr>
              </a:solidFill>
              <a:latin typeface="Trebuchet MS" panose="020B0603020202020204"/>
              <a:ea typeface="+mn-ea"/>
              <a:cs typeface="+mn-cs"/>
            </a:rPr>
            <a:t>When given the opportunity (as is practically the case in the labor market in the context of low unemployment and economic growth), they are directed to better paid labor markets in and outside the country.</a:t>
          </a:r>
        </a:p>
      </dsp:txBody>
      <dsp:txXfrm>
        <a:off x="7800535" y="1516727"/>
        <a:ext cx="2583707" cy="295131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A3A53-4AE6-4743-9CC4-BFFDC7D281B1}">
      <dsp:nvSpPr>
        <dsp:cNvPr id="0" name=""/>
        <dsp:cNvSpPr/>
      </dsp:nvSpPr>
      <dsp:spPr>
        <a:xfrm>
          <a:off x="5805" y="0"/>
          <a:ext cx="2037244" cy="4715808"/>
        </a:xfrm>
        <a:prstGeom prst="roundRect">
          <a:avLst>
            <a:gd name="adj" fmla="val 10000"/>
          </a:avLst>
        </a:prstGeom>
        <a:solidFill>
          <a:srgbClr val="92D050"/>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ysClr val="windowText" lastClr="000000">
                  <a:hueOff val="0"/>
                  <a:satOff val="0"/>
                  <a:lumOff val="0"/>
                  <a:alphaOff val="0"/>
                </a:sysClr>
              </a:solidFill>
              <a:latin typeface="Trebuchet MS" panose="020B0603020202020204"/>
              <a:ea typeface="+mn-ea"/>
              <a:cs typeface="+mn-cs"/>
            </a:rPr>
            <a:t>Scheme</a:t>
          </a:r>
        </a:p>
      </dsp:txBody>
      <dsp:txXfrm>
        <a:off x="47241" y="41436"/>
        <a:ext cx="1954372" cy="1331870"/>
      </dsp:txXfrm>
    </dsp:sp>
    <dsp:sp modelId="{A75A8BB3-2B5A-4CE7-BCC3-CCC9E5436839}">
      <dsp:nvSpPr>
        <dsp:cNvPr id="0" name=""/>
        <dsp:cNvSpPr/>
      </dsp:nvSpPr>
      <dsp:spPr>
        <a:xfrm>
          <a:off x="209530" y="1415145"/>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b="0" i="0" u="none" kern="1200" dirty="0">
              <a:solidFill>
                <a:sysClr val="windowText" lastClr="000000">
                  <a:hueOff val="0"/>
                  <a:satOff val="0"/>
                  <a:lumOff val="0"/>
                  <a:alphaOff val="0"/>
                </a:sysClr>
              </a:solidFill>
              <a:latin typeface="Trebuchet MS" panose="020B0603020202020204"/>
              <a:ea typeface="+mn-ea"/>
              <a:cs typeface="+mn-cs"/>
            </a:rPr>
            <a:t>Received an offer from the same employer</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236665" y="1442280"/>
        <a:ext cx="1575525" cy="872197"/>
      </dsp:txXfrm>
    </dsp:sp>
    <dsp:sp modelId="{D9CC7DF3-D8E9-4122-8312-F24236DCAFA4}">
      <dsp:nvSpPr>
        <dsp:cNvPr id="0" name=""/>
        <dsp:cNvSpPr/>
      </dsp:nvSpPr>
      <dsp:spPr>
        <a:xfrm>
          <a:off x="209530" y="2484146"/>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rtl="0">
            <a:lnSpc>
              <a:spcPct val="90000"/>
            </a:lnSpc>
            <a:spcBef>
              <a:spcPct val="0"/>
            </a:spcBef>
            <a:spcAft>
              <a:spcPct val="35000"/>
            </a:spcAft>
            <a:buNone/>
          </a:pPr>
          <a:r>
            <a:rPr lang="en-US" sz="1500" b="0" i="0" u="none" kern="1200" dirty="0">
              <a:solidFill>
                <a:sysClr val="windowText" lastClr="000000">
                  <a:hueOff val="0"/>
                  <a:satOff val="0"/>
                  <a:lumOff val="0"/>
                  <a:alphaOff val="0"/>
                </a:sysClr>
              </a:solidFill>
              <a:latin typeface="Trebuchet MS" panose="020B0603020202020204"/>
              <a:ea typeface="+mn-ea"/>
              <a:cs typeface="+mn-cs"/>
            </a:rPr>
            <a:t>Received an offer from another employer</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236665" y="2511281"/>
        <a:ext cx="1575525" cy="872197"/>
      </dsp:txXfrm>
    </dsp:sp>
    <dsp:sp modelId="{7F5F5BEF-8338-4F64-9C3A-E167BAE8B57C}">
      <dsp:nvSpPr>
        <dsp:cNvPr id="0" name=""/>
        <dsp:cNvSpPr/>
      </dsp:nvSpPr>
      <dsp:spPr>
        <a:xfrm>
          <a:off x="209530" y="3553147"/>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Text" lastClr="000000">
                  <a:hueOff val="0"/>
                  <a:satOff val="0"/>
                  <a:lumOff val="0"/>
                  <a:alphaOff val="0"/>
                </a:sysClr>
              </a:solidFill>
              <a:effectLst/>
              <a:latin typeface="Trebuchet MS" panose="020B0603020202020204"/>
              <a:ea typeface="+mn-ea"/>
              <a:cs typeface="+mn-cs"/>
            </a:rPr>
            <a:t>Total working</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236665" y="3580282"/>
        <a:ext cx="1575525" cy="872197"/>
      </dsp:txXfrm>
    </dsp:sp>
    <dsp:sp modelId="{06A6F60A-0607-4EC4-985F-10CC95C0532F}">
      <dsp:nvSpPr>
        <dsp:cNvPr id="0" name=""/>
        <dsp:cNvSpPr/>
      </dsp:nvSpPr>
      <dsp:spPr>
        <a:xfrm>
          <a:off x="2195843" y="0"/>
          <a:ext cx="2037244" cy="4715808"/>
        </a:xfrm>
        <a:prstGeom prst="roundRect">
          <a:avLst>
            <a:gd name="adj" fmla="val 10000"/>
          </a:avLst>
        </a:prstGeom>
        <a:solidFill>
          <a:srgbClr val="E6B91E">
            <a:lumMod val="60000"/>
            <a:lumOff val="40000"/>
          </a:srgb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Font typeface="Wingdings" panose="05000000000000000000" pitchFamily="2" charset="2"/>
            <a:buNone/>
          </a:pPr>
          <a:r>
            <a:rPr lang="en-US" sz="2300" kern="1200" dirty="0">
              <a:solidFill>
                <a:sysClr val="windowText" lastClr="000000">
                  <a:hueOff val="0"/>
                  <a:satOff val="0"/>
                  <a:lumOff val="0"/>
                  <a:alphaOff val="0"/>
                </a:sysClr>
              </a:solidFill>
              <a:effectLst/>
              <a:latin typeface="Trebuchet MS" panose="020B0603020202020204"/>
              <a:ea typeface="+mn-ea"/>
              <a:cs typeface="+mn-cs"/>
            </a:rPr>
            <a:t>Ready for work</a:t>
          </a:r>
          <a:endParaRPr lang="en-US" sz="2300" kern="1200" dirty="0">
            <a:solidFill>
              <a:sysClr val="windowText" lastClr="000000">
                <a:hueOff val="0"/>
                <a:satOff val="0"/>
                <a:lumOff val="0"/>
                <a:alphaOff val="0"/>
              </a:sysClr>
            </a:solidFill>
            <a:latin typeface="Trebuchet MS" panose="020B0603020202020204"/>
            <a:ea typeface="+mn-ea"/>
            <a:cs typeface="+mn-cs"/>
          </a:endParaRPr>
        </a:p>
      </dsp:txBody>
      <dsp:txXfrm>
        <a:off x="2237279" y="41436"/>
        <a:ext cx="1954372" cy="1331870"/>
      </dsp:txXfrm>
    </dsp:sp>
    <dsp:sp modelId="{159BBC76-793A-43F2-B79B-4B5D16E60800}">
      <dsp:nvSpPr>
        <dsp:cNvPr id="0" name=""/>
        <dsp:cNvSpPr/>
      </dsp:nvSpPr>
      <dsp:spPr>
        <a:xfrm>
          <a:off x="2399567" y="1415315"/>
          <a:ext cx="1629795" cy="889049"/>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bg-BG" sz="1600" kern="1200" dirty="0">
              <a:solidFill>
                <a:sysClr val="windowText" lastClr="000000">
                  <a:hueOff val="0"/>
                  <a:satOff val="0"/>
                  <a:lumOff val="0"/>
                  <a:alphaOff val="0"/>
                </a:sysClr>
              </a:solidFill>
              <a:effectLst/>
              <a:latin typeface="Trebuchet MS" panose="020B0603020202020204"/>
              <a:ea typeface="+mn-ea"/>
              <a:cs typeface="+mn-cs"/>
            </a:rPr>
            <a:t>14,0%</a:t>
          </a:r>
          <a:endParaRPr lang="ru-RU" sz="1600" kern="1200" dirty="0">
            <a:solidFill>
              <a:sysClr val="windowText" lastClr="000000">
                <a:hueOff val="0"/>
                <a:satOff val="0"/>
                <a:lumOff val="0"/>
                <a:alphaOff val="0"/>
              </a:sysClr>
            </a:solidFill>
            <a:effectLst/>
            <a:latin typeface="Trebuchet MS" panose="020B0603020202020204"/>
            <a:ea typeface="+mn-ea"/>
            <a:cs typeface="+mn-cs"/>
          </a:endParaRPr>
        </a:p>
      </dsp:txBody>
      <dsp:txXfrm>
        <a:off x="2425606" y="1441354"/>
        <a:ext cx="1577717" cy="836971"/>
      </dsp:txXfrm>
    </dsp:sp>
    <dsp:sp modelId="{B43F590D-048F-4C02-B41F-35BFF9206D2B}">
      <dsp:nvSpPr>
        <dsp:cNvPr id="0" name=""/>
        <dsp:cNvSpPr/>
      </dsp:nvSpPr>
      <dsp:spPr>
        <a:xfrm>
          <a:off x="2399567" y="2441141"/>
          <a:ext cx="1629795" cy="1012476"/>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bg-BG" sz="1600" kern="1200" dirty="0">
              <a:solidFill>
                <a:sysClr val="windowText" lastClr="000000">
                  <a:hueOff val="0"/>
                  <a:satOff val="0"/>
                  <a:lumOff val="0"/>
                  <a:alphaOff val="0"/>
                </a:sysClr>
              </a:solidFill>
              <a:effectLst/>
              <a:latin typeface="Trebuchet MS" panose="020B0603020202020204"/>
              <a:ea typeface="+mn-ea"/>
              <a:cs typeface="+mn-cs"/>
            </a:rPr>
            <a:t>13,6%</a:t>
          </a:r>
          <a:endParaRPr lang="ru-RU" sz="1600" b="0" kern="1200" dirty="0">
            <a:solidFill>
              <a:sysClr val="windowText" lastClr="000000">
                <a:hueOff val="0"/>
                <a:satOff val="0"/>
                <a:lumOff val="0"/>
                <a:alphaOff val="0"/>
              </a:sysClr>
            </a:solidFill>
            <a:latin typeface="Trebuchet MS" panose="020B0603020202020204"/>
            <a:ea typeface="+mn-ea"/>
            <a:cs typeface="+mn-cs"/>
          </a:endParaRPr>
        </a:p>
      </dsp:txBody>
      <dsp:txXfrm>
        <a:off x="2429221" y="2470795"/>
        <a:ext cx="1570487" cy="953168"/>
      </dsp:txXfrm>
    </dsp:sp>
    <dsp:sp modelId="{640FBE02-939D-42C4-9CFA-E51E21CBBDD9}">
      <dsp:nvSpPr>
        <dsp:cNvPr id="0" name=""/>
        <dsp:cNvSpPr/>
      </dsp:nvSpPr>
      <dsp:spPr>
        <a:xfrm>
          <a:off x="2399567" y="3590394"/>
          <a:ext cx="1629795" cy="889049"/>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40640" tIns="30480" rIns="40640" bIns="30480" numCol="1" spcCol="1270" anchor="ctr" anchorCtr="0">
          <a:noAutofit/>
        </a:bodyPr>
        <a:lstStyle/>
        <a:p>
          <a:pPr marL="0" lvl="0" indent="0" algn="ctr" defTabSz="711200">
            <a:lnSpc>
              <a:spcPct val="90000"/>
            </a:lnSpc>
            <a:spcBef>
              <a:spcPct val="0"/>
            </a:spcBef>
            <a:spcAft>
              <a:spcPct val="35000"/>
            </a:spcAft>
            <a:buNone/>
          </a:pPr>
          <a:r>
            <a:rPr lang="en-GB" sz="1600" kern="1200" dirty="0">
              <a:solidFill>
                <a:sysClr val="windowText" lastClr="000000">
                  <a:hueOff val="0"/>
                  <a:satOff val="0"/>
                  <a:lumOff val="0"/>
                  <a:alphaOff val="0"/>
                </a:sysClr>
              </a:solidFill>
              <a:effectLst/>
              <a:latin typeface="Trebuchet MS" panose="020B0603020202020204"/>
              <a:ea typeface="+mn-ea"/>
              <a:cs typeface="+mn-cs"/>
            </a:rPr>
            <a:t>17</a:t>
          </a:r>
          <a:r>
            <a:rPr lang="bg-BG" sz="1600" kern="1200" dirty="0">
              <a:solidFill>
                <a:sysClr val="windowText" lastClr="000000">
                  <a:hueOff val="0"/>
                  <a:satOff val="0"/>
                  <a:lumOff val="0"/>
                  <a:alphaOff val="0"/>
                </a:sysClr>
              </a:solidFill>
              <a:effectLst/>
              <a:latin typeface="Trebuchet MS" panose="020B0603020202020204"/>
              <a:ea typeface="+mn-ea"/>
              <a:cs typeface="+mn-cs"/>
            </a:rPr>
            <a:t>,0</a:t>
          </a:r>
          <a:r>
            <a:rPr lang="en-GB" sz="1600" kern="1200" dirty="0">
              <a:solidFill>
                <a:sysClr val="windowText" lastClr="000000">
                  <a:hueOff val="0"/>
                  <a:satOff val="0"/>
                  <a:lumOff val="0"/>
                  <a:alphaOff val="0"/>
                </a:sysClr>
              </a:solidFill>
              <a:effectLst/>
              <a:latin typeface="Trebuchet MS" panose="020B0603020202020204"/>
              <a:ea typeface="+mn-ea"/>
              <a:cs typeface="+mn-cs"/>
            </a:rPr>
            <a:t>%</a:t>
          </a:r>
          <a:endParaRPr lang="ru-RU" sz="1600" b="0" kern="1200" dirty="0">
            <a:solidFill>
              <a:sysClr val="windowText" lastClr="000000">
                <a:hueOff val="0"/>
                <a:satOff val="0"/>
                <a:lumOff val="0"/>
                <a:alphaOff val="0"/>
              </a:sysClr>
            </a:solidFill>
            <a:latin typeface="Trebuchet MS" panose="020B0603020202020204"/>
            <a:ea typeface="+mn-ea"/>
            <a:cs typeface="+mn-cs"/>
          </a:endParaRPr>
        </a:p>
      </dsp:txBody>
      <dsp:txXfrm>
        <a:off x="2425606" y="3616433"/>
        <a:ext cx="1577717" cy="836971"/>
      </dsp:txXfrm>
    </dsp:sp>
    <dsp:sp modelId="{D46F58DF-4FD4-4F5A-AA48-56AA47F323BD}">
      <dsp:nvSpPr>
        <dsp:cNvPr id="0" name=""/>
        <dsp:cNvSpPr/>
      </dsp:nvSpPr>
      <dsp:spPr>
        <a:xfrm>
          <a:off x="4385880" y="0"/>
          <a:ext cx="2037244" cy="4715808"/>
        </a:xfrm>
        <a:prstGeom prst="roundRect">
          <a:avLst>
            <a:gd name="adj" fmla="val 10000"/>
          </a:avLst>
        </a:prstGeom>
        <a:solidFill>
          <a:srgbClr val="E76618">
            <a:lumMod val="60000"/>
            <a:lumOff val="40000"/>
          </a:srgb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ysClr val="windowText" lastClr="000000">
                  <a:hueOff val="0"/>
                  <a:satOff val="0"/>
                  <a:lumOff val="0"/>
                  <a:alphaOff val="0"/>
                </a:sysClr>
              </a:solidFill>
              <a:effectLst/>
              <a:latin typeface="Trebuchet MS" panose="020B0603020202020204"/>
              <a:ea typeface="+mn-ea"/>
              <a:cs typeface="+mn-cs"/>
            </a:rPr>
            <a:t>Training and education for young people</a:t>
          </a:r>
          <a:endParaRPr lang="ru-RU" sz="2300" kern="1200" dirty="0">
            <a:solidFill>
              <a:sysClr val="windowText" lastClr="000000">
                <a:hueOff val="0"/>
                <a:satOff val="0"/>
                <a:lumOff val="0"/>
                <a:alphaOff val="0"/>
              </a:sysClr>
            </a:solidFill>
            <a:latin typeface="Trebuchet MS" panose="020B0603020202020204"/>
            <a:ea typeface="+mn-ea"/>
            <a:cs typeface="+mn-cs"/>
          </a:endParaRPr>
        </a:p>
      </dsp:txBody>
      <dsp:txXfrm>
        <a:off x="4427316" y="41436"/>
        <a:ext cx="1954372" cy="1331870"/>
      </dsp:txXfrm>
    </dsp:sp>
    <dsp:sp modelId="{A5739801-F9BE-4DE9-A37E-2F92526B5E06}">
      <dsp:nvSpPr>
        <dsp:cNvPr id="0" name=""/>
        <dsp:cNvSpPr/>
      </dsp:nvSpPr>
      <dsp:spPr>
        <a:xfrm>
          <a:off x="4589604" y="1415145"/>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Text" lastClr="000000">
                  <a:hueOff val="0"/>
                  <a:satOff val="0"/>
                  <a:lumOff val="0"/>
                  <a:alphaOff val="0"/>
                </a:sysClr>
              </a:solidFill>
              <a:effectLst/>
              <a:latin typeface="Trebuchet MS" panose="020B0603020202020204"/>
              <a:ea typeface="+mn-ea"/>
              <a:cs typeface="+mn-cs"/>
            </a:rPr>
            <a:t>29,3%</a:t>
          </a:r>
          <a:endParaRPr lang="ru-RU" sz="1500" kern="1200" dirty="0">
            <a:solidFill>
              <a:sysClr val="windowText" lastClr="000000">
                <a:hueOff val="0"/>
                <a:satOff val="0"/>
                <a:lumOff val="0"/>
                <a:alphaOff val="0"/>
              </a:sysClr>
            </a:solidFill>
            <a:latin typeface="Trebuchet MS" panose="020B0603020202020204"/>
            <a:ea typeface="+mn-ea"/>
            <a:cs typeface="+mn-cs"/>
          </a:endParaRPr>
        </a:p>
      </dsp:txBody>
      <dsp:txXfrm>
        <a:off x="4616739" y="1442280"/>
        <a:ext cx="1575525" cy="872197"/>
      </dsp:txXfrm>
    </dsp:sp>
    <dsp:sp modelId="{9ED30E6A-E819-47BE-9C42-E62397EE3F13}">
      <dsp:nvSpPr>
        <dsp:cNvPr id="0" name=""/>
        <dsp:cNvSpPr/>
      </dsp:nvSpPr>
      <dsp:spPr>
        <a:xfrm>
          <a:off x="4589604" y="2484146"/>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effectLst/>
              <a:latin typeface="Trebuchet MS" panose="020B0603020202020204"/>
              <a:ea typeface="+mn-ea"/>
              <a:cs typeface="+mn-cs"/>
            </a:rPr>
            <a:t>39,1%</a:t>
          </a:r>
          <a:endParaRPr lang="ru-RU" sz="1500" kern="1200" dirty="0">
            <a:solidFill>
              <a:sysClr val="windowText" lastClr="000000">
                <a:hueOff val="0"/>
                <a:satOff val="0"/>
                <a:lumOff val="0"/>
                <a:alphaOff val="0"/>
              </a:sysClr>
            </a:solidFill>
            <a:latin typeface="Trebuchet MS" panose="020B0603020202020204"/>
            <a:ea typeface="+mn-ea"/>
            <a:cs typeface="+mn-cs"/>
          </a:endParaRPr>
        </a:p>
      </dsp:txBody>
      <dsp:txXfrm>
        <a:off x="4616739" y="2511281"/>
        <a:ext cx="1575525" cy="872197"/>
      </dsp:txXfrm>
    </dsp:sp>
    <dsp:sp modelId="{475205B4-EDF7-4F28-ADC7-2D6D1711EFF7}">
      <dsp:nvSpPr>
        <dsp:cNvPr id="0" name=""/>
        <dsp:cNvSpPr/>
      </dsp:nvSpPr>
      <dsp:spPr>
        <a:xfrm>
          <a:off x="4589604" y="3553147"/>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Text" lastClr="000000">
                  <a:hueOff val="0"/>
                  <a:satOff val="0"/>
                  <a:lumOff val="0"/>
                  <a:alphaOff val="0"/>
                </a:sysClr>
              </a:solidFill>
              <a:effectLst/>
              <a:latin typeface="Trebuchet MS" panose="020B0603020202020204"/>
              <a:ea typeface="+mn-ea"/>
              <a:cs typeface="+mn-cs"/>
            </a:rPr>
            <a:t>62,9%</a:t>
          </a:r>
          <a:endParaRPr lang="ru-RU" sz="1500" kern="1200" dirty="0">
            <a:solidFill>
              <a:sysClr val="windowText" lastClr="000000">
                <a:hueOff val="0"/>
                <a:satOff val="0"/>
                <a:lumOff val="0"/>
                <a:alphaOff val="0"/>
              </a:sysClr>
            </a:solidFill>
            <a:latin typeface="Trebuchet MS" panose="020B0603020202020204"/>
            <a:ea typeface="+mn-ea"/>
            <a:cs typeface="+mn-cs"/>
          </a:endParaRPr>
        </a:p>
      </dsp:txBody>
      <dsp:txXfrm>
        <a:off x="4616739" y="3580282"/>
        <a:ext cx="1575525" cy="872197"/>
      </dsp:txXfrm>
    </dsp:sp>
    <dsp:sp modelId="{7307587A-C618-4511-B86D-A531F34D7CEA}">
      <dsp:nvSpPr>
        <dsp:cNvPr id="0" name=""/>
        <dsp:cNvSpPr/>
      </dsp:nvSpPr>
      <dsp:spPr>
        <a:xfrm>
          <a:off x="6575917" y="0"/>
          <a:ext cx="2037244" cy="4715808"/>
        </a:xfrm>
        <a:prstGeom prst="roundRect">
          <a:avLst>
            <a:gd name="adj" fmla="val 10000"/>
          </a:avLst>
        </a:prstGeom>
        <a:solidFill>
          <a:srgbClr val="C42F1A">
            <a:lumMod val="60000"/>
            <a:lumOff val="40000"/>
          </a:srgbClr>
        </a:soli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ysClr val="windowText" lastClr="000000">
                  <a:hueOff val="0"/>
                  <a:satOff val="0"/>
                  <a:lumOff val="0"/>
                  <a:alphaOff val="0"/>
                </a:sysClr>
              </a:solidFill>
              <a:effectLst/>
              <a:latin typeface="Trebuchet MS" panose="020B0603020202020204"/>
              <a:ea typeface="+mn-ea"/>
              <a:cs typeface="+mn-cs"/>
            </a:rPr>
            <a:t>Youth employment</a:t>
          </a:r>
          <a:endParaRPr lang="ru-RU" sz="2300" kern="1200" dirty="0">
            <a:solidFill>
              <a:sysClr val="windowText" lastClr="000000">
                <a:hueOff val="0"/>
                <a:satOff val="0"/>
                <a:lumOff val="0"/>
                <a:alphaOff val="0"/>
              </a:sysClr>
            </a:solidFill>
            <a:latin typeface="Trebuchet MS" panose="020B0603020202020204"/>
            <a:ea typeface="+mn-ea"/>
            <a:cs typeface="+mn-cs"/>
          </a:endParaRPr>
        </a:p>
      </dsp:txBody>
      <dsp:txXfrm>
        <a:off x="6617353" y="41436"/>
        <a:ext cx="1954372" cy="1331870"/>
      </dsp:txXfrm>
    </dsp:sp>
    <dsp:sp modelId="{88FEA2E3-BBD0-4D19-B028-2E5877D33AA0}">
      <dsp:nvSpPr>
        <dsp:cNvPr id="0" name=""/>
        <dsp:cNvSpPr/>
      </dsp:nvSpPr>
      <dsp:spPr>
        <a:xfrm>
          <a:off x="6779642" y="1415145"/>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Text" lastClr="000000">
                  <a:hueOff val="0"/>
                  <a:satOff val="0"/>
                  <a:lumOff val="0"/>
                  <a:alphaOff val="0"/>
                </a:sysClr>
              </a:solidFill>
              <a:effectLst/>
              <a:latin typeface="Trebuchet MS" panose="020B0603020202020204"/>
              <a:ea typeface="+mn-ea"/>
              <a:cs typeface="+mn-cs"/>
            </a:rPr>
            <a:t>63,7%</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6806777" y="1442280"/>
        <a:ext cx="1575525" cy="872197"/>
      </dsp:txXfrm>
    </dsp:sp>
    <dsp:sp modelId="{EF29F7AE-A059-44EF-90CB-AB2D443B1516}">
      <dsp:nvSpPr>
        <dsp:cNvPr id="0" name=""/>
        <dsp:cNvSpPr/>
      </dsp:nvSpPr>
      <dsp:spPr>
        <a:xfrm>
          <a:off x="6779642" y="2484146"/>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effectLst/>
              <a:latin typeface="Trebuchet MS" panose="020B0603020202020204"/>
              <a:ea typeface="+mn-ea"/>
              <a:cs typeface="+mn-cs"/>
            </a:rPr>
            <a:t>25,0%</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6806777" y="2511281"/>
        <a:ext cx="1575525" cy="872197"/>
      </dsp:txXfrm>
    </dsp:sp>
    <dsp:sp modelId="{8851EE08-949F-4210-820B-9CAA80079DDD}">
      <dsp:nvSpPr>
        <dsp:cNvPr id="0" name=""/>
        <dsp:cNvSpPr/>
      </dsp:nvSpPr>
      <dsp:spPr>
        <a:xfrm>
          <a:off x="6779642" y="3553147"/>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ysClr val="windowText" lastClr="000000">
                  <a:hueOff val="0"/>
                  <a:satOff val="0"/>
                  <a:lumOff val="0"/>
                  <a:alphaOff val="0"/>
                </a:sysClr>
              </a:solidFill>
              <a:effectLst/>
              <a:latin typeface="Trebuchet MS" panose="020B0603020202020204"/>
              <a:ea typeface="+mn-ea"/>
              <a:cs typeface="+mn-cs"/>
            </a:rPr>
            <a:t>74,8%</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6806777" y="3580282"/>
        <a:ext cx="1575525" cy="872197"/>
      </dsp:txXfrm>
    </dsp:sp>
    <dsp:sp modelId="{8E9E5E80-8170-4243-96FB-D68BBF9B28EE}">
      <dsp:nvSpPr>
        <dsp:cNvPr id="0" name=""/>
        <dsp:cNvSpPr/>
      </dsp:nvSpPr>
      <dsp:spPr>
        <a:xfrm>
          <a:off x="8765955" y="0"/>
          <a:ext cx="2037244" cy="4715808"/>
        </a:xfrm>
        <a:prstGeom prst="roundRect">
          <a:avLst>
            <a:gd name="adj" fmla="val 10000"/>
          </a:avLst>
        </a:prstGeom>
        <a:gradFill rotWithShape="0">
          <a:gsLst>
            <a:gs pos="0">
              <a:srgbClr val="90C226">
                <a:tint val="40000"/>
                <a:hueOff val="0"/>
                <a:satOff val="0"/>
                <a:lumOff val="0"/>
                <a:alphaOff val="0"/>
                <a:tint val="96000"/>
                <a:lumMod val="100000"/>
              </a:srgbClr>
            </a:gs>
            <a:gs pos="78000">
              <a:srgbClr val="90C226">
                <a:tint val="40000"/>
                <a:hueOff val="0"/>
                <a:satOff val="0"/>
                <a:lumOff val="0"/>
                <a:alphaOff val="0"/>
                <a:shade val="94000"/>
                <a:lumMod val="94000"/>
              </a:srgb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txBody>
        <a:bodyPr spcFirstLastPara="0" vert="horz" wrap="square" lIns="87630" tIns="87630" rIns="87630" bIns="87630" numCol="1" spcCol="1270" anchor="ctr" anchorCtr="0">
          <a:noAutofit/>
        </a:bodyPr>
        <a:lstStyle/>
        <a:p>
          <a:pPr marL="0" lvl="0" indent="0" algn="ctr" defTabSz="1022350">
            <a:lnSpc>
              <a:spcPct val="90000"/>
            </a:lnSpc>
            <a:spcBef>
              <a:spcPct val="0"/>
            </a:spcBef>
            <a:spcAft>
              <a:spcPct val="35000"/>
            </a:spcAft>
            <a:buNone/>
          </a:pPr>
          <a:r>
            <a:rPr lang="en-US" sz="2300" kern="1200" dirty="0">
              <a:solidFill>
                <a:sysClr val="windowText" lastClr="000000">
                  <a:hueOff val="0"/>
                  <a:satOff val="0"/>
                  <a:lumOff val="0"/>
                  <a:alphaOff val="0"/>
                </a:sysClr>
              </a:solidFill>
              <a:effectLst/>
              <a:latin typeface="Trebuchet MS" panose="020B0603020202020204"/>
              <a:ea typeface="+mn-ea"/>
              <a:cs typeface="+mn-cs"/>
            </a:rPr>
            <a:t>Active</a:t>
          </a:r>
          <a:endParaRPr lang="en-US" sz="2300" kern="1200" dirty="0">
            <a:solidFill>
              <a:sysClr val="windowText" lastClr="000000">
                <a:hueOff val="0"/>
                <a:satOff val="0"/>
                <a:lumOff val="0"/>
                <a:alphaOff val="0"/>
              </a:sysClr>
            </a:solidFill>
            <a:latin typeface="Trebuchet MS" panose="020B0603020202020204"/>
            <a:ea typeface="+mn-ea"/>
            <a:cs typeface="+mn-cs"/>
          </a:endParaRPr>
        </a:p>
      </dsp:txBody>
      <dsp:txXfrm>
        <a:off x="8807391" y="41436"/>
        <a:ext cx="1954372" cy="1331870"/>
      </dsp:txXfrm>
    </dsp:sp>
    <dsp:sp modelId="{EE895716-411E-4AD1-869B-BDB1FA1D3575}">
      <dsp:nvSpPr>
        <dsp:cNvPr id="0" name=""/>
        <dsp:cNvSpPr/>
      </dsp:nvSpPr>
      <dsp:spPr>
        <a:xfrm>
          <a:off x="8969679" y="1415145"/>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effectLst/>
              <a:latin typeface="Trebuchet MS" panose="020B0603020202020204"/>
              <a:ea typeface="+mn-ea"/>
              <a:cs typeface="+mn-cs"/>
            </a:rPr>
            <a:t>16,7%</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8996814" y="1442280"/>
        <a:ext cx="1575525" cy="872197"/>
      </dsp:txXfrm>
    </dsp:sp>
    <dsp:sp modelId="{1DD86F5F-C29D-4916-8CE5-482A3F250F7E}">
      <dsp:nvSpPr>
        <dsp:cNvPr id="0" name=""/>
        <dsp:cNvSpPr/>
      </dsp:nvSpPr>
      <dsp:spPr>
        <a:xfrm>
          <a:off x="8969679" y="2484146"/>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effectLst/>
              <a:latin typeface="Trebuchet MS" panose="020B0603020202020204"/>
              <a:ea typeface="+mn-ea"/>
              <a:cs typeface="+mn-cs"/>
            </a:rPr>
            <a:t>16,7%</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8996814" y="2511281"/>
        <a:ext cx="1575525" cy="872197"/>
      </dsp:txXfrm>
    </dsp:sp>
    <dsp:sp modelId="{74EBB46F-58FE-4FC1-A302-1210449FB107}">
      <dsp:nvSpPr>
        <dsp:cNvPr id="0" name=""/>
        <dsp:cNvSpPr/>
      </dsp:nvSpPr>
      <dsp:spPr>
        <a:xfrm>
          <a:off x="8969679" y="3553147"/>
          <a:ext cx="1629795" cy="926467"/>
        </a:xfrm>
        <a:prstGeom prst="roundRect">
          <a:avLst>
            <a:gd name="adj" fmla="val 10000"/>
          </a:avLst>
        </a:prstGeom>
        <a:gradFill rotWithShape="0">
          <a:gsLst>
            <a:gs pos="0">
              <a:sysClr val="window" lastClr="FFFFFF">
                <a:hueOff val="0"/>
                <a:satOff val="0"/>
                <a:lumOff val="0"/>
                <a:alphaOff val="0"/>
                <a:tint val="96000"/>
                <a:lumMod val="100000"/>
              </a:sysClr>
            </a:gs>
            <a:gs pos="78000">
              <a:sysClr val="window" lastClr="FFFFFF">
                <a:hueOff val="0"/>
                <a:satOff val="0"/>
                <a:lumOff val="0"/>
                <a:alphaOff val="0"/>
                <a:shade val="94000"/>
                <a:lumMod val="94000"/>
              </a:sysClr>
            </a:gs>
          </a:gsLst>
          <a:lin ang="5400000" scaled="0"/>
        </a:gradFill>
        <a:ln>
          <a:noFill/>
        </a:ln>
        <a:effectLst>
          <a:outerShdw blurRad="38100" dist="254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8100" tIns="28575" rIns="38100" bIns="28575" numCol="1" spcCol="1270" anchor="ctr" anchorCtr="0">
          <a:noAutofit/>
        </a:bodyPr>
        <a:lstStyle/>
        <a:p>
          <a:pPr marL="0" lvl="0" indent="0" algn="ctr" defTabSz="666750">
            <a:lnSpc>
              <a:spcPct val="90000"/>
            </a:lnSpc>
            <a:spcBef>
              <a:spcPct val="0"/>
            </a:spcBef>
            <a:spcAft>
              <a:spcPct val="35000"/>
            </a:spcAft>
            <a:buNone/>
          </a:pPr>
          <a:r>
            <a:rPr lang="en-US" sz="1500" kern="1200" dirty="0">
              <a:solidFill>
                <a:sysClr val="windowText" lastClr="000000">
                  <a:hueOff val="0"/>
                  <a:satOff val="0"/>
                  <a:lumOff val="0"/>
                  <a:alphaOff val="0"/>
                </a:sysClr>
              </a:solidFill>
              <a:effectLst/>
              <a:latin typeface="Trebuchet MS" panose="020B0603020202020204"/>
              <a:ea typeface="+mn-ea"/>
              <a:cs typeface="+mn-cs"/>
            </a:rPr>
            <a:t>1</a:t>
          </a:r>
          <a:r>
            <a:rPr lang="bg-BG" sz="1500" kern="1200" dirty="0">
              <a:solidFill>
                <a:sysClr val="windowText" lastClr="000000">
                  <a:hueOff val="0"/>
                  <a:satOff val="0"/>
                  <a:lumOff val="0"/>
                  <a:alphaOff val="0"/>
                </a:sysClr>
              </a:solidFill>
              <a:effectLst/>
              <a:latin typeface="Trebuchet MS" panose="020B0603020202020204"/>
              <a:ea typeface="+mn-ea"/>
              <a:cs typeface="+mn-cs"/>
            </a:rPr>
            <a:t>7</a:t>
          </a:r>
          <a:r>
            <a:rPr lang="en-US" sz="1500" kern="1200" dirty="0">
              <a:solidFill>
                <a:sysClr val="windowText" lastClr="000000">
                  <a:hueOff val="0"/>
                  <a:satOff val="0"/>
                  <a:lumOff val="0"/>
                  <a:alphaOff val="0"/>
                </a:sysClr>
              </a:solidFill>
              <a:effectLst/>
              <a:latin typeface="Trebuchet MS" panose="020B0603020202020204"/>
              <a:ea typeface="+mn-ea"/>
              <a:cs typeface="+mn-cs"/>
            </a:rPr>
            <a:t>,</a:t>
          </a:r>
          <a:r>
            <a:rPr lang="bg-BG" sz="1500" kern="1200" dirty="0">
              <a:solidFill>
                <a:sysClr val="windowText" lastClr="000000">
                  <a:hueOff val="0"/>
                  <a:satOff val="0"/>
                  <a:lumOff val="0"/>
                  <a:alphaOff val="0"/>
                </a:sysClr>
              </a:solidFill>
              <a:effectLst/>
              <a:latin typeface="Trebuchet MS" panose="020B0603020202020204"/>
              <a:ea typeface="+mn-ea"/>
              <a:cs typeface="+mn-cs"/>
            </a:rPr>
            <a:t>1</a:t>
          </a:r>
          <a:r>
            <a:rPr lang="en-US" sz="1500" kern="1200" dirty="0">
              <a:solidFill>
                <a:sysClr val="windowText" lastClr="000000">
                  <a:hueOff val="0"/>
                  <a:satOff val="0"/>
                  <a:lumOff val="0"/>
                  <a:alphaOff val="0"/>
                </a:sysClr>
              </a:solidFill>
              <a:effectLst/>
              <a:latin typeface="Trebuchet MS" panose="020B0603020202020204"/>
              <a:ea typeface="+mn-ea"/>
              <a:cs typeface="+mn-cs"/>
            </a:rPr>
            <a:t>%</a:t>
          </a:r>
          <a:endParaRPr lang="en-US" sz="1500" kern="1200" dirty="0">
            <a:solidFill>
              <a:sysClr val="windowText" lastClr="000000">
                <a:hueOff val="0"/>
                <a:satOff val="0"/>
                <a:lumOff val="0"/>
                <a:alphaOff val="0"/>
              </a:sysClr>
            </a:solidFill>
            <a:latin typeface="Trebuchet MS" panose="020B0603020202020204"/>
            <a:ea typeface="+mn-ea"/>
            <a:cs typeface="+mn-cs"/>
          </a:endParaRPr>
        </a:p>
      </dsp:txBody>
      <dsp:txXfrm>
        <a:off x="8996814" y="3580282"/>
        <a:ext cx="1575525" cy="872197"/>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10">
  <dgm:title val=""/>
  <dgm:desc val=""/>
  <dgm:catLst>
    <dgm:cat type="process" pri="3000"/>
    <dgm:cat type="picture" pri="30000"/>
    <dgm:cat type="pictureconvert" pri="30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w" for="ch" ptType="sibTrans" refType="w" refFor="ch" refForName="composite" op="equ" fact="0.3333"/>
      <dgm:constr type="primFontSz" for="des" forName="txNode" op="equ" val="65"/>
      <dgm:constr type="primFontSz" for="des" forName="connTx" op="equ" val="55"/>
      <dgm:constr type="primFontSz" for="des" forName="connTx" refType="primFontSz" refFor="des" refForName="txNode" op="lte" fact="0.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imagSh"/>
              <dgm:constr type="w" for="ch" forName="imagSh" refType="w" fact="0.86"/>
              <dgm:constr type="t" for="ch" forName="imagSh"/>
              <dgm:constr type="h" for="ch" forName="imagSh" refType="w" refFor="ch" refForName="imagSh"/>
              <dgm:constr type="l" for="ch" forName="txNode" refType="w" fact="0.14"/>
              <dgm:constr type="w" for="ch" forName="txNode" refType="w" refFor="ch" refForName="imagSh"/>
              <dgm:constr type="t" for="ch" forName="txNode" refType="h" refFor="ch" refForName="imagSh" fact="0.6"/>
              <dgm:constr type="h" for="ch" forName="txNode" refType="h" refFor="ch" refForName="imagSh"/>
            </dgm:constrLst>
          </dgm:if>
          <dgm:else name="Name7">
            <dgm:constrLst>
              <dgm:constr type="l" for="ch" forName="imagSh" refType="w" fact="0.14"/>
              <dgm:constr type="w" for="ch" forName="imagSh" refType="w" fact="0.86"/>
              <dgm:constr type="t" for="ch" forName="imagSh"/>
              <dgm:constr type="h" for="ch" forName="imagSh" refType="w" refFor="ch" refForName="imagSh"/>
              <dgm:constr type="l" for="ch" forName="txNode"/>
              <dgm:constr type="w" for="ch" forName="txNode" refType="w" refFor="ch" refForName="imagSh"/>
              <dgm:constr type="t" for="ch" forName="txNode" refType="h" refFor="ch" refForName="imagSh" fact="0.6"/>
              <dgm:constr type="h" for="ch" forName="txNode" refType="h" refFor="ch" refForName="imagSh"/>
            </dgm:constrLst>
          </dgm:else>
        </dgm:choose>
        <dgm:ruleLst/>
        <dgm:layoutNode name="imagSh" styleLbl="bgImgPlace1">
          <dgm:alg type="sp"/>
          <dgm:shape xmlns:r="http://schemas.openxmlformats.org/officeDocument/2006/relationships" type="roundRect" r:blip="" blipPhldr="1">
            <dgm:adjLst>
              <dgm:adj idx="1" val="0.1"/>
            </dgm:adjLst>
          </dgm:shape>
          <dgm:presOf/>
          <dgm:constrLst/>
          <dgm:ruleLst/>
        </dgm:layoutNode>
        <dgm:layoutNode name="txNode" styleLbl="node1">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sibTransForEach" axis="followSib" ptType="sibTrans" cnt="1">
        <dgm:layoutNode name="sibTrans">
          <dgm:alg type="conn">
            <dgm:param type="begPts" val="auto"/>
            <dgm:param type="endPts" val="auto"/>
            <dgm:param type="srcNode" val="imagSh"/>
            <dgm:param type="dstNode" val="imagSh"/>
          </dgm:alg>
          <dgm:shape xmlns:r="http://schemas.openxmlformats.org/officeDocument/2006/relationships" type="conn" r:blip="">
            <dgm:adjLst/>
          </dgm:shape>
          <dgm:presOf axis="self"/>
          <dgm:constrLst>
            <dgm:constr type="h" refType="w" fact="0.62"/>
            <dgm:constr type="connDist"/>
            <dgm:constr type="begPad" refType="connDist" fact="0.35"/>
            <dgm:constr type="endPad" refType="connDist" fact="0.3"/>
          </dgm:constrLst>
          <dgm:ruleLst/>
          <dgm:layoutNode name="connTx">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8.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0.43393</cdr:x>
      <cdr:y>0.52742</cdr:y>
    </cdr:from>
    <cdr:to>
      <cdr:x>0.6516</cdr:x>
      <cdr:y>0.66813</cdr:y>
    </cdr:to>
    <cdr:sp macro="" textlink="">
      <cdr:nvSpPr>
        <cdr:cNvPr id="2" name="TextBox 10">
          <a:extLst xmlns:a="http://schemas.openxmlformats.org/drawingml/2006/main">
            <a:ext uri="{FF2B5EF4-FFF2-40B4-BE49-F238E27FC236}">
              <a16:creationId xmlns:a16="http://schemas.microsoft.com/office/drawing/2014/main" id="{A27CD839-493A-4AC8-904B-2620EBE0783A}"/>
            </a:ext>
          </a:extLst>
        </cdr:cNvPr>
        <cdr:cNvSpPr txBox="1"/>
      </cdr:nvSpPr>
      <cdr:spPr>
        <a:xfrm xmlns:a="http://schemas.openxmlformats.org/drawingml/2006/main">
          <a:off x="2351298" y="1384318"/>
          <a:ext cx="1179487"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xmlns:a="http://schemas.openxmlformats.org/drawingml/2006/main">
          <a:r>
            <a:rPr lang="en-US" dirty="0">
              <a:solidFill>
                <a:schemeClr val="accent2"/>
              </a:solidFill>
            </a:rPr>
            <a:t>EU</a:t>
          </a:r>
        </a:p>
      </cdr:txBody>
    </cdr:sp>
  </cdr:relSizeAnchor>
  <cdr:relSizeAnchor xmlns:cdr="http://schemas.openxmlformats.org/drawingml/2006/chartDrawing">
    <cdr:from>
      <cdr:x>0.43423</cdr:x>
      <cdr:y>0.71507</cdr:y>
    </cdr:from>
    <cdr:to>
      <cdr:x>0.6519</cdr:x>
      <cdr:y>0.85578</cdr:y>
    </cdr:to>
    <cdr:sp macro="" textlink="">
      <cdr:nvSpPr>
        <cdr:cNvPr id="3" name="TextBox 10">
          <a:extLst xmlns:a="http://schemas.openxmlformats.org/drawingml/2006/main">
            <a:ext uri="{FF2B5EF4-FFF2-40B4-BE49-F238E27FC236}">
              <a16:creationId xmlns:a16="http://schemas.microsoft.com/office/drawing/2014/main" id="{AC130063-FD47-4F74-AFC9-BD99C1512F18}"/>
            </a:ext>
          </a:extLst>
        </cdr:cNvPr>
        <cdr:cNvSpPr txBox="1"/>
      </cdr:nvSpPr>
      <cdr:spPr>
        <a:xfrm xmlns:a="http://schemas.openxmlformats.org/drawingml/2006/main">
          <a:off x="2352968" y="1876859"/>
          <a:ext cx="1179487" cy="369332"/>
        </a:xfrm>
        <a:prstGeom xmlns:a="http://schemas.openxmlformats.org/drawingml/2006/main" prst="rect">
          <a:avLst/>
        </a:prstGeom>
        <a:solidFill xmlns:a="http://schemas.openxmlformats.org/drawingml/2006/main">
          <a:schemeClr val="bg1"/>
        </a:solidFill>
      </cdr:spPr>
      <cdr:txBody>
        <a:bodyPr xmlns:a="http://schemas.openxmlformats.org/drawingml/2006/main" wrap="square" rtlCol="0">
          <a:spAutoFit/>
        </a:bodyPr>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r>
            <a:rPr lang="en-US" sz="1800" kern="1200" dirty="0">
              <a:solidFill>
                <a:schemeClr val="accent2"/>
              </a:solidFill>
            </a:rPr>
            <a:t>Bulgaria</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FE8BB3-40A0-4051-96F7-4DD368F1506A}" type="datetimeFigureOut">
              <a:rPr lang="cs-CZ" smtClean="0"/>
              <a:t>4.10.2019</a:t>
            </a:fld>
            <a:endParaRPr lang="cs-CZ"/>
          </a:p>
        </p:txBody>
      </p:sp>
      <p:sp>
        <p:nvSpPr>
          <p:cNvPr id="4" name="Zástupný symbol pro obrázek snímku 3"/>
          <p:cNvSpPr>
            <a:spLocks noGrp="1" noRot="1" noChangeAspect="1"/>
          </p:cNvSpPr>
          <p:nvPr>
            <p:ph type="sldImg" idx="2"/>
          </p:nvPr>
        </p:nvSpPr>
        <p:spPr>
          <a:xfrm>
            <a:off x="452438" y="685800"/>
            <a:ext cx="5953125"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cs-CZ"/>
              <a:t>Kliknutím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DF7BE6-54B0-4833-8C2B-E91AA65FBF3F}" type="slidenum">
              <a:rPr lang="cs-CZ" smtClean="0"/>
              <a:t>‹#›</a:t>
            </a:fld>
            <a:endParaRPr lang="cs-CZ"/>
          </a:p>
        </p:txBody>
      </p:sp>
    </p:spTree>
    <p:extLst>
      <p:ext uri="{BB962C8B-B14F-4D97-AF65-F5344CB8AC3E}">
        <p14:creationId xmlns:p14="http://schemas.microsoft.com/office/powerpoint/2010/main" val="4645159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bg-BG" dirty="0"/>
          </a:p>
        </p:txBody>
      </p:sp>
      <p:sp>
        <p:nvSpPr>
          <p:cNvPr id="4" name="Slide Number Placeholder 3"/>
          <p:cNvSpPr>
            <a:spLocks noGrp="1"/>
          </p:cNvSpPr>
          <p:nvPr>
            <p:ph type="sldNum" sz="quarter" idx="5"/>
          </p:nvPr>
        </p:nvSpPr>
        <p:spPr/>
        <p:txBody>
          <a:bodyPr/>
          <a:lstStyle/>
          <a:p>
            <a:fld id="{E5DF7BE6-54B0-4833-8C2B-E91AA65FBF3F}" type="slidenum">
              <a:rPr lang="cs-CZ" smtClean="0"/>
              <a:t>5</a:t>
            </a:fld>
            <a:endParaRPr lang="cs-CZ"/>
          </a:p>
        </p:txBody>
      </p:sp>
    </p:spTree>
    <p:extLst>
      <p:ext uri="{BB962C8B-B14F-4D97-AF65-F5344CB8AC3E}">
        <p14:creationId xmlns:p14="http://schemas.microsoft.com/office/powerpoint/2010/main" val="364045620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uductory slide">
    <p:spTree>
      <p:nvGrpSpPr>
        <p:cNvPr id="1" name=""/>
        <p:cNvGrpSpPr/>
        <p:nvPr/>
      </p:nvGrpSpPr>
      <p:grpSpPr>
        <a:xfrm>
          <a:off x="0" y="0"/>
          <a:ext cx="0" cy="0"/>
          <a:chOff x="0" y="0"/>
          <a:chExt cx="0" cy="0"/>
        </a:xfrm>
      </p:grpSpPr>
      <p:pic>
        <p:nvPicPr>
          <p:cNvPr id="10" name="Obrázek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9490" y="-1"/>
            <a:ext cx="12480855" cy="7021513"/>
          </a:xfrm>
          <a:prstGeom prst="rect">
            <a:avLst/>
          </a:prstGeom>
        </p:spPr>
      </p:pic>
      <p:sp>
        <p:nvSpPr>
          <p:cNvPr id="3" name="Podnadpis 2"/>
          <p:cNvSpPr>
            <a:spLocks noGrp="1"/>
          </p:cNvSpPr>
          <p:nvPr>
            <p:ph type="subTitle" idx="1" hasCustomPrompt="1"/>
          </p:nvPr>
        </p:nvSpPr>
        <p:spPr>
          <a:xfrm>
            <a:off x="900000" y="4734893"/>
            <a:ext cx="8533289" cy="504055"/>
          </a:xfrm>
        </p:spPr>
        <p:txBody>
          <a:bodyPr lIns="90000">
            <a:normAutofit/>
          </a:bodyPr>
          <a:lstStyle>
            <a:lvl1pPr marL="0" indent="0" algn="l">
              <a:buNone/>
              <a:defRPr sz="2800" baseline="0">
                <a:solidFill>
                  <a:srgbClr val="034EA2"/>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en-GB" noProof="0" dirty="0"/>
              <a:t>Name</a:t>
            </a:r>
          </a:p>
        </p:txBody>
      </p:sp>
      <p:sp>
        <p:nvSpPr>
          <p:cNvPr id="8" name="TextovéPole 7"/>
          <p:cNvSpPr txBox="1"/>
          <p:nvPr userDrawn="1"/>
        </p:nvSpPr>
        <p:spPr>
          <a:xfrm>
            <a:off x="900000" y="900000"/>
            <a:ext cx="4464496" cy="615553"/>
          </a:xfrm>
          <a:prstGeom prst="rect">
            <a:avLst/>
          </a:prstGeom>
          <a:noFill/>
        </p:spPr>
        <p:txBody>
          <a:bodyPr wrap="square" rtlCol="0">
            <a:spAutoFit/>
          </a:bodyPr>
          <a:lstStyle/>
          <a:p>
            <a:r>
              <a:rPr lang="cs-CZ" sz="1400" b="1" dirty="0"/>
              <a:t>MINISTRY OF REGIONAL DEVELOPMENT</a:t>
            </a:r>
            <a:br>
              <a:rPr lang="cs-CZ" b="1" dirty="0"/>
            </a:br>
            <a:r>
              <a:rPr lang="en-GB" sz="2000" b="1" noProof="0" dirty="0"/>
              <a:t>National Coordination Authority</a:t>
            </a:r>
          </a:p>
        </p:txBody>
      </p:sp>
      <p:sp>
        <p:nvSpPr>
          <p:cNvPr id="15" name="Zástupný symbol pro datum 14"/>
          <p:cNvSpPr>
            <a:spLocks noGrp="1"/>
          </p:cNvSpPr>
          <p:nvPr>
            <p:ph type="dt" sz="half" idx="14"/>
          </p:nvPr>
        </p:nvSpPr>
        <p:spPr/>
        <p:txBody>
          <a:bodyPr/>
          <a:lstStyle/>
          <a:p>
            <a:fld id="{439F8D96-C7F4-43BB-8FFA-398C87E3D2E4}" type="datetimeFigureOut">
              <a:rPr lang="cs-CZ" smtClean="0"/>
              <a:pPr/>
              <a:t>4.10.2019</a:t>
            </a:fld>
            <a:endParaRPr lang="cs-CZ"/>
          </a:p>
        </p:txBody>
      </p:sp>
      <p:sp>
        <p:nvSpPr>
          <p:cNvPr id="16" name="Zástupný symbol pro číslo snímku 15"/>
          <p:cNvSpPr>
            <a:spLocks noGrp="1"/>
          </p:cNvSpPr>
          <p:nvPr>
            <p:ph type="sldNum" sz="quarter" idx="15"/>
          </p:nvPr>
        </p:nvSpPr>
        <p:spPr/>
        <p:txBody>
          <a:bodyPr/>
          <a:lstStyle/>
          <a:p>
            <a:fld id="{177AD5F7-9A70-43A8-B2E8-1F114AD105DD}" type="slidenum">
              <a:rPr lang="cs-CZ" smtClean="0"/>
              <a:pPr/>
              <a:t>‹#›</a:t>
            </a:fld>
            <a:endParaRPr lang="cs-CZ"/>
          </a:p>
        </p:txBody>
      </p:sp>
      <p:sp>
        <p:nvSpPr>
          <p:cNvPr id="17" name="Zástupný symbol pro zápatí 16"/>
          <p:cNvSpPr>
            <a:spLocks noGrp="1"/>
          </p:cNvSpPr>
          <p:nvPr>
            <p:ph type="ftr" sz="quarter" idx="16"/>
          </p:nvPr>
        </p:nvSpPr>
        <p:spPr/>
        <p:txBody>
          <a:bodyPr/>
          <a:lstStyle/>
          <a:p>
            <a:endParaRPr lang="cs-CZ"/>
          </a:p>
        </p:txBody>
      </p:sp>
      <p:sp>
        <p:nvSpPr>
          <p:cNvPr id="19" name="Nadpis 18"/>
          <p:cNvSpPr>
            <a:spLocks noGrp="1"/>
          </p:cNvSpPr>
          <p:nvPr>
            <p:ph type="title" hasCustomPrompt="1"/>
          </p:nvPr>
        </p:nvSpPr>
        <p:spPr>
          <a:xfrm>
            <a:off x="900000" y="2160000"/>
            <a:ext cx="10971372" cy="1170252"/>
          </a:xfrm>
        </p:spPr>
        <p:txBody>
          <a:bodyPr lIns="90000">
            <a:normAutofit/>
          </a:bodyPr>
          <a:lstStyle>
            <a:lvl1pPr algn="l">
              <a:defRPr sz="4000" b="1" baseline="0">
                <a:solidFill>
                  <a:srgbClr val="034EA2"/>
                </a:solidFill>
              </a:defRPr>
            </a:lvl1pPr>
          </a:lstStyle>
          <a:p>
            <a:r>
              <a:rPr lang="en-GB" noProof="0" dirty="0"/>
              <a:t>Title</a:t>
            </a:r>
          </a:p>
        </p:txBody>
      </p:sp>
      <p:sp>
        <p:nvSpPr>
          <p:cNvPr id="24" name="Zástupný symbol pro text 23"/>
          <p:cNvSpPr>
            <a:spLocks noGrp="1"/>
          </p:cNvSpPr>
          <p:nvPr>
            <p:ph type="body" sz="quarter" idx="17" hasCustomPrompt="1"/>
          </p:nvPr>
        </p:nvSpPr>
        <p:spPr>
          <a:xfrm>
            <a:off x="900000" y="5454650"/>
            <a:ext cx="4608512" cy="360363"/>
          </a:xfrm>
        </p:spPr>
        <p:txBody>
          <a:bodyPr lIns="90000" rIns="144000">
            <a:noAutofit/>
          </a:bodyPr>
          <a:lstStyle>
            <a:lvl1pPr>
              <a:buNone/>
              <a:defRPr sz="2000">
                <a:solidFill>
                  <a:srgbClr val="034EA2"/>
                </a:solidFill>
              </a:defRPr>
            </a:lvl1pPr>
          </a:lstStyle>
          <a:p>
            <a:pPr lvl="0"/>
            <a:r>
              <a:rPr lang="en-GB" noProof="0" dirty="0"/>
              <a:t>Date and place</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Headline and content">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609521" y="281187"/>
            <a:ext cx="10971372" cy="925313"/>
          </a:xfrm>
        </p:spPr>
        <p:txBody>
          <a:bodyPr>
            <a:normAutofit/>
          </a:bodyPr>
          <a:lstStyle>
            <a:lvl1pPr algn="l">
              <a:defRPr sz="3600" b="1" baseline="0">
                <a:solidFill>
                  <a:srgbClr val="034EA2"/>
                </a:solidFill>
              </a:defRPr>
            </a:lvl1pPr>
          </a:lstStyle>
          <a:p>
            <a:r>
              <a:rPr lang="en-GB" noProof="0" dirty="0"/>
              <a:t>Headline</a:t>
            </a:r>
          </a:p>
        </p:txBody>
      </p:sp>
      <p:sp>
        <p:nvSpPr>
          <p:cNvPr id="3" name="Zástupný symbol pro obsah 2"/>
          <p:cNvSpPr>
            <a:spLocks noGrp="1"/>
          </p:cNvSpPr>
          <p:nvPr>
            <p:ph idx="1" hasCustomPrompt="1"/>
          </p:nvPr>
        </p:nvSpPr>
        <p:spPr/>
        <p:txBody>
          <a:bodyPr/>
          <a:lstStyle>
            <a:lvl1pPr rtl="0">
              <a:defRPr sz="4000"/>
            </a:lvl1pPr>
            <a:lvl2pPr>
              <a:buFont typeface="Arial" pitchFamily="34" charset="0"/>
              <a:buChar char="»"/>
              <a:defRPr sz="3600" baseline="0"/>
            </a:lvl2pPr>
            <a:lvl3pPr>
              <a:defRPr/>
            </a:lvl3pPr>
            <a:lvl4pPr>
              <a:buFont typeface="Arial" pitchFamily="34" charset="0"/>
              <a:buChar char="»"/>
              <a:defRPr baseline="0"/>
            </a:lvl4pPr>
            <a:lvl5pPr>
              <a:buFont typeface="Arial" pitchFamily="34" charset="0"/>
              <a:buChar char="•"/>
              <a:defRPr baseline="0"/>
            </a:lvl5pPr>
          </a:lstStyle>
          <a:p>
            <a:r>
              <a:rPr lang="en-GB" noProof="0" dirty="0">
                <a:effectLst/>
              </a:rPr>
              <a:t>Click</a:t>
            </a:r>
            <a:r>
              <a:rPr lang="cs-CZ" dirty="0">
                <a:effectLst/>
              </a:rPr>
              <a:t> </a:t>
            </a:r>
            <a:r>
              <a:rPr lang="en-GB" noProof="0" dirty="0">
                <a:effectLst/>
              </a:rPr>
              <a:t>here</a:t>
            </a:r>
            <a:r>
              <a:rPr lang="en-US" dirty="0">
                <a:effectLst/>
              </a:rPr>
              <a:t> </a:t>
            </a:r>
            <a:r>
              <a:rPr lang="en-GB" noProof="0" dirty="0">
                <a:effectLst/>
              </a:rPr>
              <a:t>to edit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4" name="Zástupný symbol pro datum 3"/>
          <p:cNvSpPr>
            <a:spLocks noGrp="1"/>
          </p:cNvSpPr>
          <p:nvPr>
            <p:ph type="dt" sz="half" idx="10"/>
          </p:nvPr>
        </p:nvSpPr>
        <p:spPr/>
        <p:txBody>
          <a:bodyPr/>
          <a:lstStyle/>
          <a:p>
            <a:fld id="{439F8D96-C7F4-43BB-8FFA-398C87E3D2E4}" type="datetimeFigureOut">
              <a:rPr lang="cs-CZ" smtClean="0"/>
              <a:pPr/>
              <a:t>4.10.2019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77AD5F7-9A70-43A8-B2E8-1F114AD105DD}" type="slidenum">
              <a:rPr lang="cs-CZ" smtClean="0"/>
              <a:pPr/>
              <a:t>‹#›</a:t>
            </a:fld>
            <a:endParaRPr lang="cs-CZ"/>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pic>
        <p:nvPicPr>
          <p:cNvPr id="9" name="Obráze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7" y="6319606"/>
            <a:ext cx="12208532" cy="70190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rt">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609521" y="281187"/>
            <a:ext cx="10971372" cy="925313"/>
          </a:xfrm>
        </p:spPr>
        <p:txBody>
          <a:bodyPr>
            <a:normAutofit/>
          </a:bodyPr>
          <a:lstStyle>
            <a:lvl1pPr algn="l">
              <a:defRPr sz="3600" b="1" baseline="0">
                <a:solidFill>
                  <a:srgbClr val="034EA2"/>
                </a:solidFill>
              </a:defRPr>
            </a:lvl1pPr>
          </a:lstStyle>
          <a:p>
            <a:r>
              <a:rPr lang="en-GB" noProof="0" dirty="0"/>
              <a:t>Headline</a:t>
            </a:r>
          </a:p>
        </p:txBody>
      </p:sp>
      <p:sp>
        <p:nvSpPr>
          <p:cNvPr id="4" name="Zástupný symbol pro datum 3"/>
          <p:cNvSpPr>
            <a:spLocks noGrp="1"/>
          </p:cNvSpPr>
          <p:nvPr>
            <p:ph type="dt" sz="half" idx="10"/>
          </p:nvPr>
        </p:nvSpPr>
        <p:spPr/>
        <p:txBody>
          <a:bodyPr/>
          <a:lstStyle/>
          <a:p>
            <a:fld id="{439F8D96-C7F4-43BB-8FFA-398C87E3D2E4}" type="datetimeFigureOut">
              <a:rPr lang="cs-CZ" smtClean="0"/>
              <a:pPr/>
              <a:t>4.10.2019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77AD5F7-9A70-43A8-B2E8-1F114AD105DD}" type="slidenum">
              <a:rPr lang="cs-CZ" smtClean="0"/>
              <a:pPr/>
              <a:t>‹#›</a:t>
            </a:fld>
            <a:endParaRPr lang="cs-CZ"/>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sp>
        <p:nvSpPr>
          <p:cNvPr id="10" name="Zástupný symbol pro graf 9"/>
          <p:cNvSpPr>
            <a:spLocks noGrp="1"/>
          </p:cNvSpPr>
          <p:nvPr>
            <p:ph type="chart" sz="quarter" idx="13" hasCustomPrompt="1"/>
          </p:nvPr>
        </p:nvSpPr>
        <p:spPr>
          <a:xfrm>
            <a:off x="622300" y="1566863"/>
            <a:ext cx="10945813" cy="4392612"/>
          </a:xfrm>
        </p:spPr>
        <p:txBody>
          <a:bodyPr/>
          <a:lstStyle>
            <a:lvl1pPr>
              <a:defRPr/>
            </a:lvl1pPr>
          </a:lstStyle>
          <a:p>
            <a:r>
              <a:rPr lang="en-GB" noProof="0" dirty="0"/>
              <a:t>Click on icon to add chart.</a:t>
            </a:r>
          </a:p>
        </p:txBody>
      </p:sp>
      <p:pic>
        <p:nvPicPr>
          <p:cNvPr id="9" name="Obráze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7" y="6319606"/>
            <a:ext cx="12208532" cy="701907"/>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609521" y="281187"/>
            <a:ext cx="10971372" cy="925313"/>
          </a:xfrm>
        </p:spPr>
        <p:txBody>
          <a:bodyPr>
            <a:normAutofit/>
          </a:bodyPr>
          <a:lstStyle>
            <a:lvl1pPr algn="l">
              <a:defRPr sz="3600" b="1" baseline="0">
                <a:solidFill>
                  <a:srgbClr val="034EA2"/>
                </a:solidFill>
              </a:defRPr>
            </a:lvl1pPr>
          </a:lstStyle>
          <a:p>
            <a:r>
              <a:rPr lang="en-GB" noProof="0" dirty="0"/>
              <a:t>Headline</a:t>
            </a:r>
          </a:p>
        </p:txBody>
      </p:sp>
      <p:sp>
        <p:nvSpPr>
          <p:cNvPr id="4" name="Zástupný symbol pro datum 3"/>
          <p:cNvSpPr>
            <a:spLocks noGrp="1"/>
          </p:cNvSpPr>
          <p:nvPr>
            <p:ph type="dt" sz="half" idx="10"/>
          </p:nvPr>
        </p:nvSpPr>
        <p:spPr/>
        <p:txBody>
          <a:bodyPr/>
          <a:lstStyle/>
          <a:p>
            <a:fld id="{439F8D96-C7F4-43BB-8FFA-398C87E3D2E4}" type="datetimeFigureOut">
              <a:rPr lang="cs-CZ" smtClean="0"/>
              <a:pPr/>
              <a:t>4.10.2019</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177AD5F7-9A70-43A8-B2E8-1F114AD105DD}" type="slidenum">
              <a:rPr lang="cs-CZ" smtClean="0"/>
              <a:pPr/>
              <a:t>‹#›</a:t>
            </a:fld>
            <a:endParaRPr lang="cs-CZ"/>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241069"/>
            <a:ext cx="12208532" cy="103353"/>
          </a:xfrm>
          <a:prstGeom prst="rect">
            <a:avLst/>
          </a:prstGeom>
        </p:spPr>
      </p:pic>
      <p:sp>
        <p:nvSpPr>
          <p:cNvPr id="15" name="Zástupný symbol pro tabulku 14"/>
          <p:cNvSpPr>
            <a:spLocks noGrp="1"/>
          </p:cNvSpPr>
          <p:nvPr>
            <p:ph type="tbl" sz="quarter" idx="13" hasCustomPrompt="1"/>
          </p:nvPr>
        </p:nvSpPr>
        <p:spPr>
          <a:xfrm>
            <a:off x="622300" y="1638300"/>
            <a:ext cx="11017250" cy="4321175"/>
          </a:xfrm>
        </p:spPr>
        <p:txBody>
          <a:bodyPr/>
          <a:lstStyle/>
          <a:p>
            <a:r>
              <a:rPr lang="en-GB" noProof="0" dirty="0"/>
              <a:t>Click on icon to add table</a:t>
            </a:r>
            <a:r>
              <a:rPr lang="cs-CZ" dirty="0"/>
              <a:t>.</a:t>
            </a:r>
            <a:endParaRPr lang="en-US" noProof="0" dirty="0"/>
          </a:p>
        </p:txBody>
      </p:sp>
      <p:pic>
        <p:nvPicPr>
          <p:cNvPr id="9" name="Obráze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7" y="6319606"/>
            <a:ext cx="12208532" cy="70190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opic">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550590" y="2204112"/>
            <a:ext cx="10971372" cy="1170252"/>
          </a:xfrm>
        </p:spPr>
        <p:txBody>
          <a:bodyPr>
            <a:normAutofit/>
          </a:bodyPr>
          <a:lstStyle>
            <a:lvl1pPr>
              <a:defRPr sz="6000" baseline="0">
                <a:solidFill>
                  <a:srgbClr val="034EA2"/>
                </a:solidFill>
              </a:defRPr>
            </a:lvl1pPr>
          </a:lstStyle>
          <a:p>
            <a:r>
              <a:rPr lang="en-GB" noProof="0" dirty="0"/>
              <a:t>Topic</a:t>
            </a:r>
          </a:p>
        </p:txBody>
      </p:sp>
      <p:sp>
        <p:nvSpPr>
          <p:cNvPr id="3" name="Zástupný symbol pro datum 2"/>
          <p:cNvSpPr>
            <a:spLocks noGrp="1"/>
          </p:cNvSpPr>
          <p:nvPr>
            <p:ph type="dt" sz="half" idx="10"/>
          </p:nvPr>
        </p:nvSpPr>
        <p:spPr/>
        <p:txBody>
          <a:bodyPr/>
          <a:lstStyle/>
          <a:p>
            <a:fld id="{439F8D96-C7F4-43BB-8FFA-398C87E3D2E4}" type="datetimeFigureOut">
              <a:rPr lang="cs-CZ" smtClean="0"/>
              <a:pPr/>
              <a:t>4.10.2019</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177AD5F7-9A70-43A8-B2E8-1F114AD105DD}" type="slidenum">
              <a:rPr lang="cs-CZ" smtClean="0"/>
              <a:pPr/>
              <a:t>‹#›</a:t>
            </a:fld>
            <a:endParaRPr lang="cs-CZ"/>
          </a:p>
        </p:txBody>
      </p:sp>
      <p:pic>
        <p:nvPicPr>
          <p:cNvPr id="7" name="Obrázek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062758" y="3582764"/>
            <a:ext cx="8092440" cy="68580"/>
          </a:xfrm>
          <a:prstGeom prst="rect">
            <a:avLst/>
          </a:prstGeom>
        </p:spPr>
      </p:pic>
      <p:pic>
        <p:nvPicPr>
          <p:cNvPr id="9" name="Obráze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7" y="6319606"/>
            <a:ext cx="12208532" cy="70190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arewell">
    <p:spTree>
      <p:nvGrpSpPr>
        <p:cNvPr id="1" name=""/>
        <p:cNvGrpSpPr/>
        <p:nvPr/>
      </p:nvGrpSpPr>
      <p:grpSpPr>
        <a:xfrm>
          <a:off x="0" y="0"/>
          <a:ext cx="0" cy="0"/>
          <a:chOff x="0" y="0"/>
          <a:chExt cx="0" cy="0"/>
        </a:xfrm>
      </p:grpSpPr>
      <p:pic>
        <p:nvPicPr>
          <p:cNvPr id="2" name="Obrázek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69490" y="-1"/>
            <a:ext cx="12480855" cy="7021513"/>
          </a:xfrm>
          <a:prstGeom prst="rect">
            <a:avLst/>
          </a:prstGeom>
        </p:spPr>
      </p:pic>
      <p:sp>
        <p:nvSpPr>
          <p:cNvPr id="3" name="Podnadpis 2"/>
          <p:cNvSpPr>
            <a:spLocks noGrp="1"/>
          </p:cNvSpPr>
          <p:nvPr>
            <p:ph type="subTitle" idx="1" hasCustomPrompt="1"/>
          </p:nvPr>
        </p:nvSpPr>
        <p:spPr>
          <a:xfrm>
            <a:off x="1846735" y="4806900"/>
            <a:ext cx="8496944" cy="1008112"/>
          </a:xfrm>
        </p:spPr>
        <p:txBody>
          <a:bodyPr lIns="90000">
            <a:normAutofit/>
          </a:bodyPr>
          <a:lstStyle>
            <a:lvl1pPr marL="0" indent="0" algn="ctr">
              <a:buNone/>
              <a:defRPr sz="2800" baseline="0">
                <a:solidFill>
                  <a:srgbClr val="034EA2"/>
                </a:solidFill>
              </a:defRPr>
            </a:lvl1pPr>
            <a:lvl2pPr marL="614751" indent="0" algn="ctr">
              <a:buNone/>
              <a:defRPr>
                <a:solidFill>
                  <a:schemeClr val="tx1">
                    <a:tint val="75000"/>
                  </a:schemeClr>
                </a:solidFill>
              </a:defRPr>
            </a:lvl2pPr>
            <a:lvl3pPr marL="1229502" indent="0" algn="ctr">
              <a:buNone/>
              <a:defRPr>
                <a:solidFill>
                  <a:schemeClr val="tx1">
                    <a:tint val="75000"/>
                  </a:schemeClr>
                </a:solidFill>
              </a:defRPr>
            </a:lvl3pPr>
            <a:lvl4pPr marL="1844253" indent="0" algn="ctr">
              <a:buNone/>
              <a:defRPr>
                <a:solidFill>
                  <a:schemeClr val="tx1">
                    <a:tint val="75000"/>
                  </a:schemeClr>
                </a:solidFill>
              </a:defRPr>
            </a:lvl4pPr>
            <a:lvl5pPr marL="2459004" indent="0" algn="ctr">
              <a:buNone/>
              <a:defRPr>
                <a:solidFill>
                  <a:schemeClr val="tx1">
                    <a:tint val="75000"/>
                  </a:schemeClr>
                </a:solidFill>
              </a:defRPr>
            </a:lvl5pPr>
            <a:lvl6pPr marL="3073756" indent="0" algn="ctr">
              <a:buNone/>
              <a:defRPr>
                <a:solidFill>
                  <a:schemeClr val="tx1">
                    <a:tint val="75000"/>
                  </a:schemeClr>
                </a:solidFill>
              </a:defRPr>
            </a:lvl6pPr>
            <a:lvl7pPr marL="3688507" indent="0" algn="ctr">
              <a:buNone/>
              <a:defRPr>
                <a:solidFill>
                  <a:schemeClr val="tx1">
                    <a:tint val="75000"/>
                  </a:schemeClr>
                </a:solidFill>
              </a:defRPr>
            </a:lvl7pPr>
            <a:lvl8pPr marL="4303258" indent="0" algn="ctr">
              <a:buNone/>
              <a:defRPr>
                <a:solidFill>
                  <a:schemeClr val="tx1">
                    <a:tint val="75000"/>
                  </a:schemeClr>
                </a:solidFill>
              </a:defRPr>
            </a:lvl8pPr>
            <a:lvl9pPr marL="4918009" indent="0" algn="ctr">
              <a:buNone/>
              <a:defRPr>
                <a:solidFill>
                  <a:schemeClr val="tx1">
                    <a:tint val="75000"/>
                  </a:schemeClr>
                </a:solidFill>
              </a:defRPr>
            </a:lvl9pPr>
          </a:lstStyle>
          <a:p>
            <a:r>
              <a:rPr lang="en-GB" noProof="0" dirty="0"/>
              <a:t>Name of author and contact</a:t>
            </a:r>
          </a:p>
        </p:txBody>
      </p:sp>
      <p:sp>
        <p:nvSpPr>
          <p:cNvPr id="15" name="Zástupný symbol pro datum 14"/>
          <p:cNvSpPr>
            <a:spLocks noGrp="1"/>
          </p:cNvSpPr>
          <p:nvPr>
            <p:ph type="dt" sz="half" idx="14"/>
          </p:nvPr>
        </p:nvSpPr>
        <p:spPr/>
        <p:txBody>
          <a:bodyPr/>
          <a:lstStyle/>
          <a:p>
            <a:fld id="{439F8D96-C7F4-43BB-8FFA-398C87E3D2E4}" type="datetimeFigureOut">
              <a:rPr lang="cs-CZ" smtClean="0"/>
              <a:pPr/>
              <a:t>4.10.2019</a:t>
            </a:fld>
            <a:endParaRPr lang="cs-CZ"/>
          </a:p>
        </p:txBody>
      </p:sp>
      <p:sp>
        <p:nvSpPr>
          <p:cNvPr id="16" name="Zástupný symbol pro číslo snímku 15"/>
          <p:cNvSpPr>
            <a:spLocks noGrp="1"/>
          </p:cNvSpPr>
          <p:nvPr>
            <p:ph type="sldNum" sz="quarter" idx="15"/>
          </p:nvPr>
        </p:nvSpPr>
        <p:spPr/>
        <p:txBody>
          <a:bodyPr/>
          <a:lstStyle/>
          <a:p>
            <a:fld id="{177AD5F7-9A70-43A8-B2E8-1F114AD105DD}" type="slidenum">
              <a:rPr lang="cs-CZ" smtClean="0"/>
              <a:pPr/>
              <a:t>‹#›</a:t>
            </a:fld>
            <a:endParaRPr lang="cs-CZ"/>
          </a:p>
        </p:txBody>
      </p:sp>
      <p:sp>
        <p:nvSpPr>
          <p:cNvPr id="17" name="Zástupný symbol pro zápatí 16"/>
          <p:cNvSpPr>
            <a:spLocks noGrp="1"/>
          </p:cNvSpPr>
          <p:nvPr>
            <p:ph type="ftr" sz="quarter" idx="16"/>
          </p:nvPr>
        </p:nvSpPr>
        <p:spPr/>
        <p:txBody>
          <a:bodyPr/>
          <a:lstStyle/>
          <a:p>
            <a:endParaRPr lang="cs-CZ"/>
          </a:p>
        </p:txBody>
      </p:sp>
      <p:sp>
        <p:nvSpPr>
          <p:cNvPr id="19" name="Nadpis 18"/>
          <p:cNvSpPr>
            <a:spLocks noGrp="1"/>
          </p:cNvSpPr>
          <p:nvPr>
            <p:ph type="title" hasCustomPrompt="1"/>
          </p:nvPr>
        </p:nvSpPr>
        <p:spPr>
          <a:xfrm>
            <a:off x="1054100" y="2789238"/>
            <a:ext cx="10081666" cy="1225574"/>
          </a:xfrm>
        </p:spPr>
        <p:txBody>
          <a:bodyPr lIns="90000">
            <a:normAutofit/>
          </a:bodyPr>
          <a:lstStyle>
            <a:lvl1pPr algn="ctr">
              <a:defRPr sz="5400" b="0" baseline="0">
                <a:solidFill>
                  <a:srgbClr val="034EA2"/>
                </a:solidFill>
              </a:defRPr>
            </a:lvl1pPr>
          </a:lstStyle>
          <a:p>
            <a:br>
              <a:rPr lang="cs-CZ" dirty="0">
                <a:effectLst/>
              </a:rPr>
            </a:br>
            <a:r>
              <a:rPr lang="en-GB" noProof="0" dirty="0">
                <a:effectLst/>
              </a:rPr>
              <a:t>Farewell</a:t>
            </a:r>
            <a:br>
              <a:rPr lang="cs-CZ" dirty="0">
                <a:effectLst/>
              </a:rPr>
            </a:br>
            <a:endParaRPr lang="cs-CZ"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609521" y="281187"/>
            <a:ext cx="10971372" cy="1170252"/>
          </a:xfrm>
          <a:prstGeom prst="rect">
            <a:avLst/>
          </a:prstGeom>
        </p:spPr>
        <p:txBody>
          <a:bodyPr vert="horz" lIns="122950" tIns="61475" rIns="122950" bIns="61475" rtlCol="0" anchor="ctr">
            <a:normAutofit/>
          </a:bodyPr>
          <a:lstStyle/>
          <a:p>
            <a:r>
              <a:rPr lang="cs-CZ" dirty="0"/>
              <a:t>Klepnutím lze upravit styl předlohy nadpisů.</a:t>
            </a:r>
          </a:p>
        </p:txBody>
      </p:sp>
      <p:sp>
        <p:nvSpPr>
          <p:cNvPr id="3" name="Zástupný symbol pro text 2"/>
          <p:cNvSpPr>
            <a:spLocks noGrp="1"/>
          </p:cNvSpPr>
          <p:nvPr>
            <p:ph type="body" idx="1"/>
          </p:nvPr>
        </p:nvSpPr>
        <p:spPr>
          <a:xfrm>
            <a:off x="609521" y="1638353"/>
            <a:ext cx="10971372" cy="4633874"/>
          </a:xfrm>
          <a:prstGeom prst="rect">
            <a:avLst/>
          </a:prstGeom>
        </p:spPr>
        <p:txBody>
          <a:bodyPr vert="horz" lIns="122950" tIns="61475" rIns="122950" bIns="61475" rtlCol="0">
            <a:normAutofit/>
          </a:bodyPr>
          <a:lstStyle/>
          <a:p>
            <a:pPr lvl="0"/>
            <a:r>
              <a:rPr lang="cs-CZ"/>
              <a:t>Klepnutím lze upravit styly předlohy textu.</a:t>
            </a:r>
          </a:p>
          <a:p>
            <a:pPr lvl="1"/>
            <a:r>
              <a:rPr lang="cs-CZ"/>
              <a:t>Druhá úroveň</a:t>
            </a:r>
          </a:p>
          <a:p>
            <a:pPr lvl="2"/>
            <a:r>
              <a:rPr lang="cs-CZ"/>
              <a:t>Třetí úroveň</a:t>
            </a:r>
          </a:p>
          <a:p>
            <a:pPr lvl="3"/>
            <a:r>
              <a:rPr lang="cs-CZ"/>
              <a:t>Čtvrtá úroveň</a:t>
            </a:r>
          </a:p>
          <a:p>
            <a:pPr lvl="4"/>
            <a:r>
              <a:rPr lang="cs-CZ"/>
              <a:t>Pátá úroveň</a:t>
            </a:r>
          </a:p>
        </p:txBody>
      </p:sp>
      <p:sp>
        <p:nvSpPr>
          <p:cNvPr id="4" name="Zástupný symbol pro datum 3"/>
          <p:cNvSpPr>
            <a:spLocks noGrp="1"/>
          </p:cNvSpPr>
          <p:nvPr>
            <p:ph type="dt" sz="half" idx="2"/>
          </p:nvPr>
        </p:nvSpPr>
        <p:spPr>
          <a:xfrm>
            <a:off x="609521" y="6507904"/>
            <a:ext cx="2844430" cy="373831"/>
          </a:xfrm>
          <a:prstGeom prst="rect">
            <a:avLst/>
          </a:prstGeom>
        </p:spPr>
        <p:txBody>
          <a:bodyPr vert="horz" lIns="122950" tIns="61475" rIns="122950" bIns="61475" rtlCol="0" anchor="ctr"/>
          <a:lstStyle>
            <a:lvl1pPr algn="l">
              <a:defRPr sz="1600">
                <a:solidFill>
                  <a:schemeClr val="tx1">
                    <a:tint val="75000"/>
                  </a:schemeClr>
                </a:solidFill>
              </a:defRPr>
            </a:lvl1pPr>
          </a:lstStyle>
          <a:p>
            <a:fld id="{439F8D96-C7F4-43BB-8FFA-398C87E3D2E4}" type="datetimeFigureOut">
              <a:rPr lang="cs-CZ" smtClean="0"/>
              <a:pPr/>
              <a:t>4.10.2019</a:t>
            </a:fld>
            <a:endParaRPr lang="cs-CZ"/>
          </a:p>
        </p:txBody>
      </p:sp>
      <p:sp>
        <p:nvSpPr>
          <p:cNvPr id="5" name="Zástupný symbol pro zápatí 4"/>
          <p:cNvSpPr>
            <a:spLocks noGrp="1"/>
          </p:cNvSpPr>
          <p:nvPr>
            <p:ph type="ftr" sz="quarter" idx="3"/>
          </p:nvPr>
        </p:nvSpPr>
        <p:spPr>
          <a:xfrm>
            <a:off x="4165058" y="6507904"/>
            <a:ext cx="3860297" cy="373831"/>
          </a:xfrm>
          <a:prstGeom prst="rect">
            <a:avLst/>
          </a:prstGeom>
        </p:spPr>
        <p:txBody>
          <a:bodyPr vert="horz" lIns="122950" tIns="61475" rIns="122950" bIns="61475" rtlCol="0" anchor="ctr"/>
          <a:lstStyle>
            <a:lvl1pPr algn="ctr">
              <a:defRPr sz="16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8736463" y="6507904"/>
            <a:ext cx="2844430" cy="373831"/>
          </a:xfrm>
          <a:prstGeom prst="rect">
            <a:avLst/>
          </a:prstGeom>
        </p:spPr>
        <p:txBody>
          <a:bodyPr vert="horz" lIns="122950" tIns="61475" rIns="122950" bIns="61475" rtlCol="0" anchor="ctr"/>
          <a:lstStyle>
            <a:lvl1pPr algn="r">
              <a:defRPr sz="1600">
                <a:solidFill>
                  <a:schemeClr val="tx1">
                    <a:tint val="75000"/>
                  </a:schemeClr>
                </a:solidFill>
              </a:defRPr>
            </a:lvl1pPr>
          </a:lstStyle>
          <a:p>
            <a:fld id="{177AD5F7-9A70-43A8-B2E8-1F114AD105DD}" type="slidenum">
              <a:rPr lang="cs-CZ" smtClean="0"/>
              <a:pPr/>
              <a:t>‹#›</a:t>
            </a:fld>
            <a:endParaRPr lang="cs-CZ"/>
          </a:p>
        </p:txBody>
      </p:sp>
    </p:spTree>
  </p:cSld>
  <p:clrMap bg1="lt1" tx1="dk1" bg2="lt2" tx2="dk2" accent1="accent1" accent2="accent2" accent3="accent3" accent4="accent4" accent5="accent5" accent6="accent6" hlink="hlink" folHlink="folHlink"/>
  <p:sldLayoutIdLst>
    <p:sldLayoutId id="2147483661" r:id="rId1"/>
    <p:sldLayoutId id="2147483650" r:id="rId2"/>
    <p:sldLayoutId id="2147483662" r:id="rId3"/>
    <p:sldLayoutId id="2147483663" r:id="rId4"/>
    <p:sldLayoutId id="2147483660" r:id="rId5"/>
    <p:sldLayoutId id="2147483649" r:id="rId6"/>
  </p:sldLayoutIdLst>
  <p:txStyles>
    <p:titleStyle>
      <a:lvl1pPr algn="ctr" defTabSz="1229502" rtl="0" eaLnBrk="1" latinLnBrk="0" hangingPunct="1">
        <a:spcBef>
          <a:spcPct val="0"/>
        </a:spcBef>
        <a:buNone/>
        <a:defRPr sz="5900" kern="1200">
          <a:solidFill>
            <a:schemeClr val="tx1"/>
          </a:solidFill>
          <a:latin typeface="+mj-lt"/>
          <a:ea typeface="+mj-ea"/>
          <a:cs typeface="+mj-cs"/>
        </a:defRPr>
      </a:lvl1pPr>
    </p:titleStyle>
    <p:bodyStyle>
      <a:lvl1pPr marL="461063" indent="-461063" algn="l" defTabSz="1229502"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8971" indent="-384219" algn="l" defTabSz="1229502"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36878" indent="-307376" algn="l" defTabSz="1229502"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51629"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66380"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81131"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95882"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610633"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225385"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cs-CZ"/>
      </a:defPPr>
      <a:lvl1pPr marL="0" algn="l" defTabSz="1229502" rtl="0" eaLnBrk="1" latinLnBrk="0" hangingPunct="1">
        <a:defRPr sz="2400" kern="1200">
          <a:solidFill>
            <a:schemeClr val="tx1"/>
          </a:solidFill>
          <a:latin typeface="+mn-lt"/>
          <a:ea typeface="+mn-ea"/>
          <a:cs typeface="+mn-cs"/>
        </a:defRPr>
      </a:lvl1pPr>
      <a:lvl2pPr marL="614751" algn="l" defTabSz="1229502" rtl="0" eaLnBrk="1" latinLnBrk="0" hangingPunct="1">
        <a:defRPr sz="2400" kern="1200">
          <a:solidFill>
            <a:schemeClr val="tx1"/>
          </a:solidFill>
          <a:latin typeface="+mn-lt"/>
          <a:ea typeface="+mn-ea"/>
          <a:cs typeface="+mn-cs"/>
        </a:defRPr>
      </a:lvl2pPr>
      <a:lvl3pPr marL="1229502" algn="l" defTabSz="1229502" rtl="0" eaLnBrk="1" latinLnBrk="0" hangingPunct="1">
        <a:defRPr sz="2400" kern="1200">
          <a:solidFill>
            <a:schemeClr val="tx1"/>
          </a:solidFill>
          <a:latin typeface="+mn-lt"/>
          <a:ea typeface="+mn-ea"/>
          <a:cs typeface="+mn-cs"/>
        </a:defRPr>
      </a:lvl3pPr>
      <a:lvl4pPr marL="1844253" algn="l" defTabSz="1229502" rtl="0" eaLnBrk="1" latinLnBrk="0" hangingPunct="1">
        <a:defRPr sz="2400" kern="1200">
          <a:solidFill>
            <a:schemeClr val="tx1"/>
          </a:solidFill>
          <a:latin typeface="+mn-lt"/>
          <a:ea typeface="+mn-ea"/>
          <a:cs typeface="+mn-cs"/>
        </a:defRPr>
      </a:lvl4pPr>
      <a:lvl5pPr marL="2459004" algn="l" defTabSz="1229502" rtl="0" eaLnBrk="1" latinLnBrk="0" hangingPunct="1">
        <a:defRPr sz="2400" kern="1200">
          <a:solidFill>
            <a:schemeClr val="tx1"/>
          </a:solidFill>
          <a:latin typeface="+mn-lt"/>
          <a:ea typeface="+mn-ea"/>
          <a:cs typeface="+mn-cs"/>
        </a:defRPr>
      </a:lvl5pPr>
      <a:lvl6pPr marL="3073756" algn="l" defTabSz="1229502" rtl="0" eaLnBrk="1" latinLnBrk="0" hangingPunct="1">
        <a:defRPr sz="2400" kern="1200">
          <a:solidFill>
            <a:schemeClr val="tx1"/>
          </a:solidFill>
          <a:latin typeface="+mn-lt"/>
          <a:ea typeface="+mn-ea"/>
          <a:cs typeface="+mn-cs"/>
        </a:defRPr>
      </a:lvl6pPr>
      <a:lvl7pPr marL="3688507" algn="l" defTabSz="1229502" rtl="0" eaLnBrk="1" latinLnBrk="0" hangingPunct="1">
        <a:defRPr sz="2400" kern="1200">
          <a:solidFill>
            <a:schemeClr val="tx1"/>
          </a:solidFill>
          <a:latin typeface="+mn-lt"/>
          <a:ea typeface="+mn-ea"/>
          <a:cs typeface="+mn-cs"/>
        </a:defRPr>
      </a:lvl7pPr>
      <a:lvl8pPr marL="4303258" algn="l" defTabSz="1229502" rtl="0" eaLnBrk="1" latinLnBrk="0" hangingPunct="1">
        <a:defRPr sz="2400" kern="1200">
          <a:solidFill>
            <a:schemeClr val="tx1"/>
          </a:solidFill>
          <a:latin typeface="+mn-lt"/>
          <a:ea typeface="+mn-ea"/>
          <a:cs typeface="+mn-cs"/>
        </a:defRPr>
      </a:lvl8pPr>
      <a:lvl9pPr marL="4918009" algn="l" defTabSz="1229502"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6.xml"/><Relationship Id="rId13" Type="http://schemas.openxmlformats.org/officeDocument/2006/relationships/chart" Target="../charts/chart4.xml"/><Relationship Id="rId3" Type="http://schemas.openxmlformats.org/officeDocument/2006/relationships/diagramLayout" Target="../diagrams/layout5.xml"/><Relationship Id="rId7" Type="http://schemas.openxmlformats.org/officeDocument/2006/relationships/chart" Target="../charts/chart3.xml"/><Relationship Id="rId12" Type="http://schemas.microsoft.com/office/2007/relationships/diagramDrawing" Target="../diagrams/drawing6.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openxmlformats.org/officeDocument/2006/relationships/diagramColors" Target="../diagrams/colors6.xml"/><Relationship Id="rId5" Type="http://schemas.openxmlformats.org/officeDocument/2006/relationships/diagramColors" Target="../diagrams/colors5.xml"/><Relationship Id="rId15" Type="http://schemas.openxmlformats.org/officeDocument/2006/relationships/image" Target="../media/image7.png"/><Relationship Id="rId10" Type="http://schemas.openxmlformats.org/officeDocument/2006/relationships/diagramQuickStyle" Target="../diagrams/quickStyle6.xml"/><Relationship Id="rId4" Type="http://schemas.openxmlformats.org/officeDocument/2006/relationships/diagramQuickStyle" Target="../diagrams/quickStyle5.xml"/><Relationship Id="rId9" Type="http://schemas.openxmlformats.org/officeDocument/2006/relationships/diagramLayout" Target="../diagrams/layout6.xml"/><Relationship Id="rId1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chart" Target="../charts/chart6.xml"/><Relationship Id="rId7" Type="http://schemas.openxmlformats.org/officeDocument/2006/relationships/image" Target="../media/image8.png"/><Relationship Id="rId2" Type="http://schemas.openxmlformats.org/officeDocument/2006/relationships/chart" Target="../charts/chart5.xml"/><Relationship Id="rId1" Type="http://schemas.openxmlformats.org/officeDocument/2006/relationships/slideLayout" Target="../slideLayouts/slideLayout2.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diagramLayout" Target="../diagrams/layout7.xml"/><Relationship Id="rId7" Type="http://schemas.openxmlformats.org/officeDocument/2006/relationships/image" Target="../media/image16.pn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11" Type="http://schemas.openxmlformats.org/officeDocument/2006/relationships/image" Target="../media/image7.png"/><Relationship Id="rId5" Type="http://schemas.openxmlformats.org/officeDocument/2006/relationships/diagramColors" Target="../diagrams/colors7.xml"/><Relationship Id="rId10" Type="http://schemas.openxmlformats.org/officeDocument/2006/relationships/image" Target="../media/image8.png"/><Relationship Id="rId4" Type="http://schemas.openxmlformats.org/officeDocument/2006/relationships/diagramQuickStyle" Target="../diagrams/quickStyle7.xml"/><Relationship Id="rId9" Type="http://schemas.openxmlformats.org/officeDocument/2006/relationships/hyperlink" Target="https://hy.wikipedia.org/wiki/%D5%8A%D5%A1%D5%BF%D5%AF%D5%A5%D6%80:Check_icon.svg"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0.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3.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chart" Target="../charts/chart14.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xml"/><Relationship Id="rId7" Type="http://schemas.openxmlformats.org/officeDocument/2006/relationships/image" Target="../media/image8.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8.xml"/><Relationship Id="rId7" Type="http://schemas.openxmlformats.org/officeDocument/2006/relationships/image" Target="../media/image8.pn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9.xml"/><Relationship Id="rId7" Type="http://schemas.openxmlformats.org/officeDocument/2006/relationships/image" Target="../media/image8.png"/><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0.xml"/><Relationship Id="rId7" Type="http://schemas.openxmlformats.org/officeDocument/2006/relationships/image" Target="../media/image8.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1.xml"/><Relationship Id="rId7" Type="http://schemas.openxmlformats.org/officeDocument/2006/relationships/image" Target="../media/image8.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12.xml"/><Relationship Id="rId7" Type="http://schemas.openxmlformats.org/officeDocument/2006/relationships/image" Target="../media/image17.jpg"/><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 Id="rId9"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3.xml"/><Relationship Id="rId7" Type="http://schemas.openxmlformats.org/officeDocument/2006/relationships/image" Target="../media/image8.png"/><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4.xml"/><Relationship Id="rId7" Type="http://schemas.openxmlformats.org/officeDocument/2006/relationships/image" Target="../media/image8.png"/><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5.xml"/><Relationship Id="rId7" Type="http://schemas.openxmlformats.org/officeDocument/2006/relationships/image" Target="../media/image8.png"/><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16.xml"/><Relationship Id="rId7" Type="http://schemas.openxmlformats.org/officeDocument/2006/relationships/image" Target="../media/image8.png"/><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3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Layout" Target="../diagrams/layout2.xml"/><Relationship Id="rId7" Type="http://schemas.openxmlformats.org/officeDocument/2006/relationships/image" Target="../media/image13.emf"/><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chart" Target="../charts/chart1.xml"/><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14.emf"/><Relationship Id="rId4" Type="http://schemas.openxmlformats.org/officeDocument/2006/relationships/chart" Target="../charts/chart2.xml"/></Relationships>
</file>

<file path=ppt/slides/_rels/slide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3.xml"/><Relationship Id="rId7" Type="http://schemas.openxmlformats.org/officeDocument/2006/relationships/image" Target="../media/image8.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7.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diagramLayout" Target="../diagrams/layout4.xml"/><Relationship Id="rId7" Type="http://schemas.openxmlformats.org/officeDocument/2006/relationships/image" Target="../media/image8.pn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dnadpis 1"/>
          <p:cNvSpPr>
            <a:spLocks noGrp="1"/>
          </p:cNvSpPr>
          <p:nvPr>
            <p:ph type="subTitle" idx="1"/>
          </p:nvPr>
        </p:nvSpPr>
        <p:spPr>
          <a:xfrm>
            <a:off x="900000" y="4446859"/>
            <a:ext cx="8533289" cy="792089"/>
          </a:xfrm>
        </p:spPr>
        <p:txBody>
          <a:bodyPr>
            <a:normAutofit fontScale="62500" lnSpcReduction="20000"/>
          </a:bodyPr>
          <a:lstStyle/>
          <a:p>
            <a:r>
              <a:rPr lang="cs-CZ" sz="3700" dirty="0"/>
              <a:t>Ralitsa Simeonova-Ganeva</a:t>
            </a:r>
          </a:p>
          <a:p>
            <a:r>
              <a:rPr lang="cs-CZ" sz="3700" dirty="0"/>
              <a:t>Radostina Angelova</a:t>
            </a:r>
          </a:p>
          <a:p>
            <a:endParaRPr lang="cs-CZ" dirty="0"/>
          </a:p>
        </p:txBody>
      </p:sp>
      <p:sp>
        <p:nvSpPr>
          <p:cNvPr id="3" name="Nadpis 2"/>
          <p:cNvSpPr>
            <a:spLocks noGrp="1"/>
          </p:cNvSpPr>
          <p:nvPr>
            <p:ph type="title"/>
          </p:nvPr>
        </p:nvSpPr>
        <p:spPr>
          <a:xfrm>
            <a:off x="262558" y="1854572"/>
            <a:ext cx="8939622" cy="1170252"/>
          </a:xfrm>
        </p:spPr>
        <p:txBody>
          <a:bodyPr>
            <a:normAutofit fontScale="90000"/>
          </a:bodyPr>
          <a:lstStyle/>
          <a:p>
            <a:br>
              <a:rPr lang="en-US" dirty="0"/>
            </a:br>
            <a:br>
              <a:rPr lang="en-US" dirty="0"/>
            </a:br>
            <a:r>
              <a:rPr lang="en-US" dirty="0"/>
              <a:t>Evaluation of </a:t>
            </a:r>
            <a:r>
              <a:rPr lang="en-US" dirty="0" err="1"/>
              <a:t>Labour</a:t>
            </a:r>
            <a:r>
              <a:rPr lang="en-US" dirty="0"/>
              <a:t> Market Measures under the Youth Employment Initiative: Evidence from Bulgaria</a:t>
            </a:r>
            <a:endParaRPr lang="cs-CZ" dirty="0"/>
          </a:p>
        </p:txBody>
      </p:sp>
      <p:sp>
        <p:nvSpPr>
          <p:cNvPr id="4" name="Zástupný symbol pro text 3"/>
          <p:cNvSpPr>
            <a:spLocks noGrp="1"/>
          </p:cNvSpPr>
          <p:nvPr>
            <p:ph type="body" sz="quarter" idx="17"/>
          </p:nvPr>
        </p:nvSpPr>
        <p:spPr/>
        <p:txBody>
          <a:bodyPr/>
          <a:lstStyle/>
          <a:p>
            <a:pPr lvl="0"/>
            <a:endParaRPr lang="en-GB" dirty="0"/>
          </a:p>
        </p:txBody>
      </p:sp>
      <p:pic>
        <p:nvPicPr>
          <p:cNvPr id="5" name="Picture 4">
            <a:extLst>
              <a:ext uri="{FF2B5EF4-FFF2-40B4-BE49-F238E27FC236}">
                <a16:creationId xmlns:a16="http://schemas.microsoft.com/office/drawing/2014/main" id="{A741653D-3FC1-4451-9A9A-B713B5FEDC84}"/>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50213" y="5703775"/>
            <a:ext cx="1381760" cy="404495"/>
          </a:xfrm>
          <a:prstGeom prst="rect">
            <a:avLst/>
          </a:prstGeom>
          <a:noFill/>
          <a:ln>
            <a:noFill/>
          </a:ln>
        </p:spPr>
      </p:pic>
      <p:pic>
        <p:nvPicPr>
          <p:cNvPr id="6" name="Картина 9">
            <a:extLst>
              <a:ext uri="{FF2B5EF4-FFF2-40B4-BE49-F238E27FC236}">
                <a16:creationId xmlns:a16="http://schemas.microsoft.com/office/drawing/2014/main" id="{CB8492C8-67F2-4F86-A274-1A7D68C4D29E}"/>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035223" y="5712665"/>
            <a:ext cx="2155190" cy="395605"/>
          </a:xfrm>
          <a:prstGeom prst="rect">
            <a:avLst/>
          </a:prstGeom>
          <a:noFill/>
          <a:ln>
            <a:noFill/>
          </a:ln>
        </p:spPr>
      </p:pic>
      <p:sp>
        <p:nvSpPr>
          <p:cNvPr id="7" name="Subtitle 2">
            <a:extLst>
              <a:ext uri="{FF2B5EF4-FFF2-40B4-BE49-F238E27FC236}">
                <a16:creationId xmlns:a16="http://schemas.microsoft.com/office/drawing/2014/main" id="{BEFF36BD-5269-49EC-B314-719C9F88917B}"/>
              </a:ext>
            </a:extLst>
          </p:cNvPr>
          <p:cNvSpPr txBox="1">
            <a:spLocks/>
          </p:cNvSpPr>
          <p:nvPr/>
        </p:nvSpPr>
        <p:spPr>
          <a:xfrm>
            <a:off x="6250719" y="5243926"/>
            <a:ext cx="1796242" cy="1042864"/>
          </a:xfrm>
          <a:prstGeom prst="rect">
            <a:avLst/>
          </a:prstGeom>
        </p:spPr>
        <p:txBody>
          <a:bodyPr vert="horz" lIns="91440" tIns="45720" rIns="91440" bIns="45720" rtlCol="0" anchor="t">
            <a:normAutofit/>
          </a:bodyPr>
          <a:lstStyle>
            <a:lvl1pPr marL="0" indent="0" algn="r" defTabSz="457200" rtl="0" eaLnBrk="1" latinLnBrk="0" hangingPunct="1">
              <a:spcBef>
                <a:spcPts val="1000"/>
              </a:spcBef>
              <a:spcAft>
                <a:spcPts val="0"/>
              </a:spcAft>
              <a:buClr>
                <a:schemeClr val="accent1"/>
              </a:buClr>
              <a:buSzPct val="80000"/>
              <a:buFont typeface="Wingdings 3" charset="2"/>
              <a:buNone/>
              <a:defRPr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sz="1200" kern="1200">
                <a:solidFill>
                  <a:schemeClr val="tx1">
                    <a:tint val="75000"/>
                  </a:schemeClr>
                </a:solidFill>
                <a:latin typeface="+mn-lt"/>
                <a:ea typeface="+mn-ea"/>
                <a:cs typeface="+mn-cs"/>
              </a:defRPr>
            </a:lvl9pPr>
          </a:lstStyle>
          <a:p>
            <a:endParaRPr lang="en-US" sz="2400" cap="all" dirty="0">
              <a:solidFill>
                <a:schemeClr val="accent2">
                  <a:lumMod val="50000"/>
                </a:schemeClr>
              </a:solidFill>
            </a:endParaRPr>
          </a:p>
          <a:p>
            <a:r>
              <a:rPr lang="en-US" cap="all" dirty="0">
                <a:solidFill>
                  <a:schemeClr val="accent2">
                    <a:lumMod val="50000"/>
                  </a:schemeClr>
                </a:solidFill>
              </a:rPr>
              <a:t>sigma metrics</a:t>
            </a:r>
            <a:endParaRPr lang="en-US" dirty="0">
              <a:solidFill>
                <a:schemeClr val="accent2">
                  <a:lumMod val="50000"/>
                </a:schemeClr>
              </a:solidFill>
            </a:endParaRPr>
          </a:p>
          <a:p>
            <a:endParaRPr lang="en-US" dirty="0">
              <a:solidFill>
                <a:schemeClr val="accent2">
                  <a:lumMod val="50000"/>
                </a:schemeClr>
              </a:solidFill>
            </a:endParaRPr>
          </a:p>
        </p:txBody>
      </p:sp>
      <p:pic>
        <p:nvPicPr>
          <p:cNvPr id="8" name="Picture 7">
            <a:extLst>
              <a:ext uri="{FF2B5EF4-FFF2-40B4-BE49-F238E27FC236}">
                <a16:creationId xmlns:a16="http://schemas.microsoft.com/office/drawing/2014/main" id="{73C2AF91-B451-4932-8EF0-3FC606A6B3F6}"/>
              </a:ext>
            </a:extLst>
          </p:cNvPr>
          <p:cNvPicPr>
            <a:picLocks noChangeAspect="1"/>
          </p:cNvPicPr>
          <p:nvPr/>
        </p:nvPicPr>
        <p:blipFill>
          <a:blip r:embed="rId4"/>
          <a:stretch>
            <a:fillRect/>
          </a:stretch>
        </p:blipFill>
        <p:spPr>
          <a:xfrm>
            <a:off x="10271670" y="6164390"/>
            <a:ext cx="1262572" cy="874758"/>
          </a:xfrm>
          <a:prstGeom prst="rect">
            <a:avLst/>
          </a:prstGeom>
        </p:spPr>
      </p:pic>
      <p:pic>
        <p:nvPicPr>
          <p:cNvPr id="9" name="Picture 8">
            <a:extLst>
              <a:ext uri="{FF2B5EF4-FFF2-40B4-BE49-F238E27FC236}">
                <a16:creationId xmlns:a16="http://schemas.microsoft.com/office/drawing/2014/main" id="{203ABEB0-34C9-40E1-9D43-C01103229F38}"/>
              </a:ext>
            </a:extLst>
          </p:cNvPr>
          <p:cNvPicPr>
            <a:picLocks noChangeAspect="1"/>
          </p:cNvPicPr>
          <p:nvPr/>
        </p:nvPicPr>
        <p:blipFill>
          <a:blip r:embed="rId5"/>
          <a:stretch>
            <a:fillRect/>
          </a:stretch>
        </p:blipFill>
        <p:spPr>
          <a:xfrm>
            <a:off x="8993779" y="6202445"/>
            <a:ext cx="810279" cy="750574"/>
          </a:xfrm>
          <a:prstGeom prst="rect">
            <a:avLst/>
          </a:prstGeom>
        </p:spPr>
      </p:pic>
    </p:spTree>
    <p:extLst>
      <p:ext uri="{BB962C8B-B14F-4D97-AF65-F5344CB8AC3E}">
        <p14:creationId xmlns:p14="http://schemas.microsoft.com/office/powerpoint/2010/main" val="767386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F5C25-4433-44CB-A75E-568826194308}"/>
              </a:ext>
            </a:extLst>
          </p:cNvPr>
          <p:cNvSpPr>
            <a:spLocks noGrp="1"/>
          </p:cNvSpPr>
          <p:nvPr>
            <p:ph type="title"/>
          </p:nvPr>
        </p:nvSpPr>
        <p:spPr/>
        <p:txBody>
          <a:bodyPr>
            <a:normAutofit fontScale="90000"/>
          </a:bodyPr>
          <a:lstStyle/>
          <a:p>
            <a:r>
              <a:rPr lang="en-US" dirty="0"/>
              <a:t>PARTICIPANTS IN THE YEI MEASURES, 2015 – 2018</a:t>
            </a:r>
            <a:br>
              <a:rPr lang="en-US" dirty="0"/>
            </a:br>
            <a:endParaRPr lang="bg-BG" dirty="0"/>
          </a:p>
        </p:txBody>
      </p:sp>
      <p:graphicFrame>
        <p:nvGraphicFramePr>
          <p:cNvPr id="5" name="Diagram 4">
            <a:extLst>
              <a:ext uri="{FF2B5EF4-FFF2-40B4-BE49-F238E27FC236}">
                <a16:creationId xmlns:a16="http://schemas.microsoft.com/office/drawing/2014/main" id="{1364507B-6633-4FA8-9CC6-904E2B06431D}"/>
              </a:ext>
            </a:extLst>
          </p:cNvPr>
          <p:cNvGraphicFramePr/>
          <p:nvPr>
            <p:extLst>
              <p:ext uri="{D42A27DB-BD31-4B8C-83A1-F6EECF244321}">
                <p14:modId xmlns:p14="http://schemas.microsoft.com/office/powerpoint/2010/main" val="909182900"/>
              </p:ext>
            </p:extLst>
          </p:nvPr>
        </p:nvGraphicFramePr>
        <p:xfrm>
          <a:off x="1374740" y="1362665"/>
          <a:ext cx="8128000" cy="246683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Rounded Corners 6">
            <a:extLst>
              <a:ext uri="{FF2B5EF4-FFF2-40B4-BE49-F238E27FC236}">
                <a16:creationId xmlns:a16="http://schemas.microsoft.com/office/drawing/2014/main" id="{A3487A95-6530-46B5-ADE3-A5345F7D3B14}"/>
              </a:ext>
            </a:extLst>
          </p:cNvPr>
          <p:cNvSpPr/>
          <p:nvPr/>
        </p:nvSpPr>
        <p:spPr>
          <a:xfrm>
            <a:off x="262558" y="1366475"/>
            <a:ext cx="1990725" cy="1334273"/>
          </a:xfrm>
          <a:prstGeom prst="round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400" i="1"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Number of young people in the age group 15-29 in the country:</a:t>
            </a:r>
            <a:endParaRPr lang="ru-RU" sz="1400" i="1"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endParaRPr>
          </a:p>
          <a:p>
            <a:pPr algn="ctr"/>
            <a:r>
              <a:rPr lang="en-US" i="1" dirty="0">
                <a:solidFill>
                  <a:schemeClr val="tx1">
                    <a:lumMod val="65000"/>
                    <a:lumOff val="35000"/>
                  </a:schemeClr>
                </a:solidFill>
              </a:rPr>
              <a:t>1</a:t>
            </a:r>
            <a:r>
              <a:rPr lang="en-US" sz="800" i="1" dirty="0">
                <a:solidFill>
                  <a:schemeClr val="tx1">
                    <a:lumMod val="65000"/>
                    <a:lumOff val="35000"/>
                  </a:schemeClr>
                </a:solidFill>
              </a:rPr>
              <a:t> </a:t>
            </a:r>
            <a:r>
              <a:rPr lang="en-US" i="1" dirty="0">
                <a:solidFill>
                  <a:schemeClr val="tx1">
                    <a:lumMod val="65000"/>
                    <a:lumOff val="35000"/>
                  </a:schemeClr>
                </a:solidFill>
              </a:rPr>
              <a:t>357</a:t>
            </a:r>
            <a:r>
              <a:rPr lang="en-US" sz="800" i="1" dirty="0">
                <a:solidFill>
                  <a:schemeClr val="tx1">
                    <a:lumMod val="65000"/>
                    <a:lumOff val="35000"/>
                  </a:schemeClr>
                </a:solidFill>
              </a:rPr>
              <a:t> </a:t>
            </a:r>
            <a:r>
              <a:rPr lang="en-US" i="1" dirty="0">
                <a:solidFill>
                  <a:schemeClr val="tx1">
                    <a:lumMod val="65000"/>
                    <a:lumOff val="35000"/>
                  </a:schemeClr>
                </a:solidFill>
              </a:rPr>
              <a:t>480</a:t>
            </a:r>
          </a:p>
        </p:txBody>
      </p:sp>
      <p:graphicFrame>
        <p:nvGraphicFramePr>
          <p:cNvPr id="11" name="Chart 10">
            <a:extLst>
              <a:ext uri="{FF2B5EF4-FFF2-40B4-BE49-F238E27FC236}">
                <a16:creationId xmlns:a16="http://schemas.microsoft.com/office/drawing/2014/main" id="{87B40FC8-1BE4-4390-BC72-AFC1BA05EFF3}"/>
              </a:ext>
            </a:extLst>
          </p:cNvPr>
          <p:cNvGraphicFramePr>
            <a:graphicFrameLocks/>
          </p:cNvGraphicFramePr>
          <p:nvPr>
            <p:extLst>
              <p:ext uri="{D42A27DB-BD31-4B8C-83A1-F6EECF244321}">
                <p14:modId xmlns:p14="http://schemas.microsoft.com/office/powerpoint/2010/main" val="3892940059"/>
              </p:ext>
            </p:extLst>
          </p:nvPr>
        </p:nvGraphicFramePr>
        <p:xfrm>
          <a:off x="3422371" y="3853213"/>
          <a:ext cx="4032738" cy="2645293"/>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2" name="Diagram 11">
            <a:extLst>
              <a:ext uri="{FF2B5EF4-FFF2-40B4-BE49-F238E27FC236}">
                <a16:creationId xmlns:a16="http://schemas.microsoft.com/office/drawing/2014/main" id="{C7AFBF92-DC7E-47D5-9294-C9772F20F34C}"/>
              </a:ext>
            </a:extLst>
          </p:cNvPr>
          <p:cNvGraphicFramePr/>
          <p:nvPr>
            <p:extLst>
              <p:ext uri="{D42A27DB-BD31-4B8C-83A1-F6EECF244321}">
                <p14:modId xmlns:p14="http://schemas.microsoft.com/office/powerpoint/2010/main" val="1691519290"/>
              </p:ext>
            </p:extLst>
          </p:nvPr>
        </p:nvGraphicFramePr>
        <p:xfrm>
          <a:off x="1374740" y="1362665"/>
          <a:ext cx="8128000" cy="246683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3" name="Chart 12">
            <a:extLst>
              <a:ext uri="{FF2B5EF4-FFF2-40B4-BE49-F238E27FC236}">
                <a16:creationId xmlns:a16="http://schemas.microsoft.com/office/drawing/2014/main" id="{F4D02E32-40FF-4A97-B851-153EBD12D3A5}"/>
              </a:ext>
            </a:extLst>
          </p:cNvPr>
          <p:cNvGraphicFramePr>
            <a:graphicFrameLocks/>
          </p:cNvGraphicFramePr>
          <p:nvPr>
            <p:extLst>
              <p:ext uri="{D42A27DB-BD31-4B8C-83A1-F6EECF244321}">
                <p14:modId xmlns:p14="http://schemas.microsoft.com/office/powerpoint/2010/main" val="55977985"/>
              </p:ext>
            </p:extLst>
          </p:nvPr>
        </p:nvGraphicFramePr>
        <p:xfrm>
          <a:off x="5607433" y="1418278"/>
          <a:ext cx="5713814" cy="3573044"/>
        </p:xfrm>
        <a:graphic>
          <a:graphicData uri="http://schemas.openxmlformats.org/drawingml/2006/chart">
            <c:chart xmlns:c="http://schemas.openxmlformats.org/drawingml/2006/chart" xmlns:r="http://schemas.openxmlformats.org/officeDocument/2006/relationships" r:id="rId13"/>
          </a:graphicData>
        </a:graphic>
      </p:graphicFrame>
      <p:pic>
        <p:nvPicPr>
          <p:cNvPr id="8" name="Picture 7">
            <a:extLst>
              <a:ext uri="{FF2B5EF4-FFF2-40B4-BE49-F238E27FC236}">
                <a16:creationId xmlns:a16="http://schemas.microsoft.com/office/drawing/2014/main" id="{7DCC136F-D50A-48BB-B9E4-A22DBBC3057F}"/>
              </a:ext>
            </a:extLst>
          </p:cNvPr>
          <p:cNvPicPr>
            <a:picLocks noChangeAspect="1"/>
          </p:cNvPicPr>
          <p:nvPr/>
        </p:nvPicPr>
        <p:blipFill>
          <a:blip r:embed="rId14"/>
          <a:stretch>
            <a:fillRect/>
          </a:stretch>
        </p:blipFill>
        <p:spPr>
          <a:xfrm>
            <a:off x="9479581" y="6319067"/>
            <a:ext cx="1328911" cy="702446"/>
          </a:xfrm>
          <a:prstGeom prst="rect">
            <a:avLst/>
          </a:prstGeom>
        </p:spPr>
      </p:pic>
      <p:pic>
        <p:nvPicPr>
          <p:cNvPr id="9" name="Picture 8">
            <a:extLst>
              <a:ext uri="{FF2B5EF4-FFF2-40B4-BE49-F238E27FC236}">
                <a16:creationId xmlns:a16="http://schemas.microsoft.com/office/drawing/2014/main" id="{76B79D12-0CA8-45ED-8A0F-922708F2A3EA}"/>
              </a:ext>
            </a:extLst>
          </p:cNvPr>
          <p:cNvPicPr>
            <a:picLocks noChangeAspect="1"/>
          </p:cNvPicPr>
          <p:nvPr/>
        </p:nvPicPr>
        <p:blipFill>
          <a:blip r:embed="rId15"/>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246184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539758-5F4A-4896-8B61-054B67D5462D}"/>
              </a:ext>
            </a:extLst>
          </p:cNvPr>
          <p:cNvSpPr>
            <a:spLocks noGrp="1"/>
          </p:cNvSpPr>
          <p:nvPr>
            <p:ph type="title"/>
          </p:nvPr>
        </p:nvSpPr>
        <p:spPr/>
        <p:txBody>
          <a:bodyPr>
            <a:normAutofit/>
          </a:bodyPr>
          <a:lstStyle/>
          <a:p>
            <a:r>
              <a:rPr lang="en-US" dirty="0"/>
              <a:t>PROFILE OF PARTICIPANTS IN YEI MEASURES</a:t>
            </a:r>
            <a:endParaRPr lang="bg-BG" dirty="0"/>
          </a:p>
        </p:txBody>
      </p:sp>
      <p:graphicFrame>
        <p:nvGraphicFramePr>
          <p:cNvPr id="10" name="Chart 9">
            <a:extLst>
              <a:ext uri="{FF2B5EF4-FFF2-40B4-BE49-F238E27FC236}">
                <a16:creationId xmlns:a16="http://schemas.microsoft.com/office/drawing/2014/main" id="{A1C8A6B5-B1B4-411D-9B2D-7B6184D275F7}"/>
              </a:ext>
            </a:extLst>
          </p:cNvPr>
          <p:cNvGraphicFramePr>
            <a:graphicFrameLocks/>
          </p:cNvGraphicFramePr>
          <p:nvPr>
            <p:extLst>
              <p:ext uri="{D42A27DB-BD31-4B8C-83A1-F6EECF244321}">
                <p14:modId xmlns:p14="http://schemas.microsoft.com/office/powerpoint/2010/main" val="3810963844"/>
              </p:ext>
            </p:extLst>
          </p:nvPr>
        </p:nvGraphicFramePr>
        <p:xfrm>
          <a:off x="-912493" y="1082514"/>
          <a:ext cx="4897845" cy="283720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1" name="Chart 10">
            <a:extLst>
              <a:ext uri="{FF2B5EF4-FFF2-40B4-BE49-F238E27FC236}">
                <a16:creationId xmlns:a16="http://schemas.microsoft.com/office/drawing/2014/main" id="{0972170B-4982-4B77-A551-65D63198933A}"/>
              </a:ext>
            </a:extLst>
          </p:cNvPr>
          <p:cNvGraphicFramePr>
            <a:graphicFrameLocks/>
          </p:cNvGraphicFramePr>
          <p:nvPr>
            <p:extLst>
              <p:ext uri="{D42A27DB-BD31-4B8C-83A1-F6EECF244321}">
                <p14:modId xmlns:p14="http://schemas.microsoft.com/office/powerpoint/2010/main" val="681900303"/>
              </p:ext>
            </p:extLst>
          </p:nvPr>
        </p:nvGraphicFramePr>
        <p:xfrm>
          <a:off x="2434179" y="3617952"/>
          <a:ext cx="5214730" cy="317148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Chart 11">
            <a:extLst>
              <a:ext uri="{FF2B5EF4-FFF2-40B4-BE49-F238E27FC236}">
                <a16:creationId xmlns:a16="http://schemas.microsoft.com/office/drawing/2014/main" id="{B77C66A1-2DC8-49D5-ACB1-7EE1E7A7E4E0}"/>
              </a:ext>
            </a:extLst>
          </p:cNvPr>
          <p:cNvGraphicFramePr>
            <a:graphicFrameLocks/>
          </p:cNvGraphicFramePr>
          <p:nvPr>
            <p:extLst>
              <p:ext uri="{D42A27DB-BD31-4B8C-83A1-F6EECF244321}">
                <p14:modId xmlns:p14="http://schemas.microsoft.com/office/powerpoint/2010/main" val="4251232152"/>
              </p:ext>
            </p:extLst>
          </p:nvPr>
        </p:nvGraphicFramePr>
        <p:xfrm>
          <a:off x="2278782" y="915375"/>
          <a:ext cx="5214730" cy="3171483"/>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3" name="Chart 12">
            <a:extLst>
              <a:ext uri="{FF2B5EF4-FFF2-40B4-BE49-F238E27FC236}">
                <a16:creationId xmlns:a16="http://schemas.microsoft.com/office/drawing/2014/main" id="{B12D4DF4-924A-44B4-878D-33A3CF65386E}"/>
              </a:ext>
            </a:extLst>
          </p:cNvPr>
          <p:cNvGraphicFramePr>
            <a:graphicFrameLocks/>
          </p:cNvGraphicFramePr>
          <p:nvPr>
            <p:extLst>
              <p:ext uri="{D42A27DB-BD31-4B8C-83A1-F6EECF244321}">
                <p14:modId xmlns:p14="http://schemas.microsoft.com/office/powerpoint/2010/main" val="3876704284"/>
              </p:ext>
            </p:extLst>
          </p:nvPr>
        </p:nvGraphicFramePr>
        <p:xfrm>
          <a:off x="-904386" y="3584629"/>
          <a:ext cx="4995909" cy="323813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4" name="Chart 13">
            <a:extLst>
              <a:ext uri="{FF2B5EF4-FFF2-40B4-BE49-F238E27FC236}">
                <a16:creationId xmlns:a16="http://schemas.microsoft.com/office/drawing/2014/main" id="{2089C21E-AF47-4E90-9193-2942DD57218A}"/>
              </a:ext>
            </a:extLst>
          </p:cNvPr>
          <p:cNvGraphicFramePr>
            <a:graphicFrameLocks/>
          </p:cNvGraphicFramePr>
          <p:nvPr>
            <p:extLst>
              <p:ext uri="{D42A27DB-BD31-4B8C-83A1-F6EECF244321}">
                <p14:modId xmlns:p14="http://schemas.microsoft.com/office/powerpoint/2010/main" val="1523811893"/>
              </p:ext>
            </p:extLst>
          </p:nvPr>
        </p:nvGraphicFramePr>
        <p:xfrm>
          <a:off x="7471621" y="2246352"/>
          <a:ext cx="4185710" cy="2743200"/>
        </p:xfrm>
        <a:graphic>
          <a:graphicData uri="http://schemas.openxmlformats.org/drawingml/2006/chart">
            <c:chart xmlns:c="http://schemas.openxmlformats.org/drawingml/2006/chart" xmlns:r="http://schemas.openxmlformats.org/officeDocument/2006/relationships" r:id="rId6"/>
          </a:graphicData>
        </a:graphic>
      </p:graphicFrame>
      <p:sp>
        <p:nvSpPr>
          <p:cNvPr id="15" name="TextBox 14">
            <a:extLst>
              <a:ext uri="{FF2B5EF4-FFF2-40B4-BE49-F238E27FC236}">
                <a16:creationId xmlns:a16="http://schemas.microsoft.com/office/drawing/2014/main" id="{5B9EFAB3-6E7F-4A93-B7C5-4D8E74323B67}"/>
              </a:ext>
            </a:extLst>
          </p:cNvPr>
          <p:cNvSpPr txBox="1"/>
          <p:nvPr/>
        </p:nvSpPr>
        <p:spPr>
          <a:xfrm>
            <a:off x="8941319" y="2246352"/>
            <a:ext cx="2917998" cy="369332"/>
          </a:xfrm>
          <a:prstGeom prst="rect">
            <a:avLst/>
          </a:prstGeom>
          <a:noFill/>
        </p:spPr>
        <p:txBody>
          <a:bodyPr wrap="square" rtlCol="0">
            <a:spAutoFit/>
          </a:bodyPr>
          <a:lstStyle/>
          <a:p>
            <a:pPr defTabSz="457200"/>
            <a:r>
              <a:rPr lang="en-GB" sz="1800" dirty="0">
                <a:ln w="0"/>
                <a:solidFill>
                  <a:prstClr val="black"/>
                </a:solidFill>
                <a:effectLst>
                  <a:outerShdw blurRad="38100" dist="19050" dir="2700000" algn="tl" rotWithShape="0">
                    <a:prstClr val="black">
                      <a:alpha val="40000"/>
                    </a:prstClr>
                  </a:outerShdw>
                </a:effectLst>
                <a:latin typeface="Trebuchet MS" panose="020B0603020202020204"/>
              </a:rPr>
              <a:t>nearly 400 participants</a:t>
            </a:r>
            <a:endParaRPr lang="en-US" sz="1800" dirty="0">
              <a:ln w="0"/>
              <a:solidFill>
                <a:prstClr val="black"/>
              </a:solidFill>
              <a:effectLst>
                <a:outerShdw blurRad="38100" dist="19050" dir="2700000" algn="tl" rotWithShape="0">
                  <a:prstClr val="black">
                    <a:alpha val="40000"/>
                  </a:prstClr>
                </a:outerShdw>
              </a:effectLst>
              <a:latin typeface="Trebuchet MS" panose="020B0603020202020204"/>
            </a:endParaRPr>
          </a:p>
        </p:txBody>
      </p:sp>
      <p:pic>
        <p:nvPicPr>
          <p:cNvPr id="9" name="Picture 8">
            <a:extLst>
              <a:ext uri="{FF2B5EF4-FFF2-40B4-BE49-F238E27FC236}">
                <a16:creationId xmlns:a16="http://schemas.microsoft.com/office/drawing/2014/main" id="{232FB6CE-9098-40E3-A632-51CF6058ED9C}"/>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16" name="Picture 15">
            <a:extLst>
              <a:ext uri="{FF2B5EF4-FFF2-40B4-BE49-F238E27FC236}">
                <a16:creationId xmlns:a16="http://schemas.microsoft.com/office/drawing/2014/main" id="{13ADE523-B342-4CA3-A09A-F64444C59BB2}"/>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2897969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2BF52-30E8-49FE-9F81-F61EECAEEC0A}"/>
              </a:ext>
            </a:extLst>
          </p:cNvPr>
          <p:cNvSpPr>
            <a:spLocks noGrp="1"/>
          </p:cNvSpPr>
          <p:nvPr>
            <p:ph type="title"/>
          </p:nvPr>
        </p:nvSpPr>
        <p:spPr/>
        <p:txBody>
          <a:bodyPr>
            <a:normAutofit/>
          </a:bodyPr>
          <a:lstStyle/>
          <a:p>
            <a:r>
              <a:rPr lang="en-US" dirty="0"/>
              <a:t>PROFILE OF PARTICIPANTS IN YEI MEASURES</a:t>
            </a:r>
            <a:endParaRPr lang="bg-BG" dirty="0"/>
          </a:p>
        </p:txBody>
      </p:sp>
      <p:graphicFrame>
        <p:nvGraphicFramePr>
          <p:cNvPr id="4" name="Table 3">
            <a:extLst>
              <a:ext uri="{FF2B5EF4-FFF2-40B4-BE49-F238E27FC236}">
                <a16:creationId xmlns:a16="http://schemas.microsoft.com/office/drawing/2014/main" id="{4AFE2215-2486-4559-A160-063F60F0887A}"/>
              </a:ext>
            </a:extLst>
          </p:cNvPr>
          <p:cNvGraphicFramePr>
            <a:graphicFrameLocks noGrp="1"/>
          </p:cNvGraphicFramePr>
          <p:nvPr>
            <p:extLst>
              <p:ext uri="{D42A27DB-BD31-4B8C-83A1-F6EECF244321}">
                <p14:modId xmlns:p14="http://schemas.microsoft.com/office/powerpoint/2010/main" val="2126127383"/>
              </p:ext>
            </p:extLst>
          </p:nvPr>
        </p:nvGraphicFramePr>
        <p:xfrm>
          <a:off x="1846734" y="2380409"/>
          <a:ext cx="10229855" cy="3866651"/>
        </p:xfrm>
        <a:graphic>
          <a:graphicData uri="http://schemas.openxmlformats.org/drawingml/2006/table">
            <a:tbl>
              <a:tblPr firstRow="1" firstCol="1" bandRow="1">
                <a:tableStyleId>{5C22544A-7EE6-4342-B048-85BDC9FD1C3A}</a:tableStyleId>
              </a:tblPr>
              <a:tblGrid>
                <a:gridCol w="1015990">
                  <a:extLst>
                    <a:ext uri="{9D8B030D-6E8A-4147-A177-3AD203B41FA5}">
                      <a16:colId xmlns:a16="http://schemas.microsoft.com/office/drawing/2014/main" val="3016305477"/>
                    </a:ext>
                  </a:extLst>
                </a:gridCol>
                <a:gridCol w="1232452">
                  <a:extLst>
                    <a:ext uri="{9D8B030D-6E8A-4147-A177-3AD203B41FA5}">
                      <a16:colId xmlns:a16="http://schemas.microsoft.com/office/drawing/2014/main" val="2267831072"/>
                    </a:ext>
                  </a:extLst>
                </a:gridCol>
                <a:gridCol w="1840021">
                  <a:extLst>
                    <a:ext uri="{9D8B030D-6E8A-4147-A177-3AD203B41FA5}">
                      <a16:colId xmlns:a16="http://schemas.microsoft.com/office/drawing/2014/main" val="3290343270"/>
                    </a:ext>
                  </a:extLst>
                </a:gridCol>
                <a:gridCol w="2033226">
                  <a:extLst>
                    <a:ext uri="{9D8B030D-6E8A-4147-A177-3AD203B41FA5}">
                      <a16:colId xmlns:a16="http://schemas.microsoft.com/office/drawing/2014/main" val="455669544"/>
                    </a:ext>
                  </a:extLst>
                </a:gridCol>
                <a:gridCol w="1972405">
                  <a:extLst>
                    <a:ext uri="{9D8B030D-6E8A-4147-A177-3AD203B41FA5}">
                      <a16:colId xmlns:a16="http://schemas.microsoft.com/office/drawing/2014/main" val="1115249283"/>
                    </a:ext>
                  </a:extLst>
                </a:gridCol>
                <a:gridCol w="2135761">
                  <a:extLst>
                    <a:ext uri="{9D8B030D-6E8A-4147-A177-3AD203B41FA5}">
                      <a16:colId xmlns:a16="http://schemas.microsoft.com/office/drawing/2014/main" val="2859297744"/>
                    </a:ext>
                  </a:extLst>
                </a:gridCol>
              </a:tblGrid>
              <a:tr h="791138">
                <a:tc>
                  <a:txBody>
                    <a:bodyPr/>
                    <a:lstStyle/>
                    <a:p>
                      <a:pPr algn="l">
                        <a:spcAft>
                          <a:spcPts val="0"/>
                        </a:spcAft>
                      </a:pPr>
                      <a:r>
                        <a:rPr lang="en-US" sz="1400" dirty="0">
                          <a:effectLst/>
                        </a:rPr>
                        <a:t>Ethnic group</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bg1">
                        <a:lumMod val="65000"/>
                      </a:schemeClr>
                    </a:solidFill>
                  </a:tcPr>
                </a:tc>
                <a:tc>
                  <a:txBody>
                    <a:bodyPr/>
                    <a:lstStyle/>
                    <a:p>
                      <a:pPr algn="ctr">
                        <a:spcAft>
                          <a:spcPts val="0"/>
                        </a:spcAft>
                      </a:pPr>
                      <a:r>
                        <a:rPr lang="en-US" sz="1400" dirty="0">
                          <a:effectLst/>
                        </a:rPr>
                        <a:t>Share of the population in the country</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bg1">
                        <a:lumMod val="65000"/>
                      </a:schemeClr>
                    </a:solidFill>
                  </a:tcPr>
                </a:tc>
                <a:tc gridSpan="4">
                  <a:txBody>
                    <a:bodyPr/>
                    <a:lstStyle/>
                    <a:p>
                      <a:pPr algn="ctr">
                        <a:spcAft>
                          <a:spcPts val="0"/>
                        </a:spcAft>
                      </a:pPr>
                      <a:r>
                        <a:rPr lang="en-US" sz="1600" dirty="0">
                          <a:solidFill>
                            <a:schemeClr val="tx2">
                              <a:lumMod val="75000"/>
                            </a:schemeClr>
                          </a:solidFill>
                          <a:effectLst/>
                        </a:rPr>
                        <a:t>Participants in YEI measures</a:t>
                      </a:r>
                      <a:endParaRPr lang="en-GB" sz="160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accent2">
                        <a:lumMod val="60000"/>
                        <a:lumOff val="40000"/>
                      </a:schemeClr>
                    </a:solidFill>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4154152363"/>
                  </a:ext>
                </a:extLst>
              </a:tr>
              <a:tr h="608063">
                <a:tc gridSpan="2">
                  <a:txBody>
                    <a:bodyPr/>
                    <a:lstStyle/>
                    <a:p>
                      <a:pPr algn="ctr">
                        <a:spcAft>
                          <a:spcPts val="0"/>
                        </a:spcAft>
                      </a:pPr>
                      <a:r>
                        <a:rPr lang="en-US" sz="1600" dirty="0">
                          <a:effectLst/>
                        </a:rPr>
                        <a:t>15-29 г.</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tx1">
                        <a:lumMod val="50000"/>
                        <a:lumOff val="50000"/>
                      </a:schemeClr>
                    </a:solidFill>
                  </a:tcPr>
                </a:tc>
                <a:tc hMerge="1">
                  <a:txBody>
                    <a:bodyPr/>
                    <a:lstStyle/>
                    <a:p>
                      <a:endParaRPr lang="en-US"/>
                    </a:p>
                  </a:txBody>
                  <a:tcPr/>
                </a:tc>
                <a:tc>
                  <a:txBody>
                    <a:bodyPr/>
                    <a:lstStyle/>
                    <a:p>
                      <a:pPr algn="ctr">
                        <a:spcAft>
                          <a:spcPts val="0"/>
                        </a:spcAft>
                      </a:pPr>
                      <a:r>
                        <a:rPr lang="en-US" sz="1600" dirty="0">
                          <a:effectLst/>
                        </a:rPr>
                        <a:t>Active</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a:txBody>
                    <a:bodyPr/>
                    <a:lstStyle/>
                    <a:p>
                      <a:pPr algn="ctr">
                        <a:spcAft>
                          <a:spcPts val="0"/>
                        </a:spcAft>
                      </a:pPr>
                      <a:r>
                        <a:rPr lang="en-US" sz="1600" dirty="0">
                          <a:effectLst/>
                        </a:rPr>
                        <a:t>Youth employment</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a:txBody>
                    <a:bodyPr/>
                    <a:lstStyle/>
                    <a:p>
                      <a:pPr algn="ctr">
                        <a:spcAft>
                          <a:spcPts val="0"/>
                        </a:spcAft>
                      </a:pPr>
                      <a:r>
                        <a:rPr lang="en-US" sz="1600" dirty="0">
                          <a:effectLst/>
                        </a:rPr>
                        <a:t>Ready for work</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a:txBody>
                    <a:bodyPr/>
                    <a:lstStyle/>
                    <a:p>
                      <a:pPr algn="ctr">
                        <a:spcAft>
                          <a:spcPts val="0"/>
                        </a:spcAft>
                      </a:pPr>
                      <a:r>
                        <a:rPr lang="en-US" sz="1600" dirty="0">
                          <a:effectLst/>
                        </a:rPr>
                        <a:t>Training and education for young people</a:t>
                      </a:r>
                      <a:endParaRPr lang="en-GB" sz="16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extLst>
                  <a:ext uri="{0D108BD9-81ED-4DB2-BD59-A6C34878D82A}">
                    <a16:rowId xmlns:a16="http://schemas.microsoft.com/office/drawing/2014/main" val="846501573"/>
                  </a:ext>
                </a:extLst>
              </a:tr>
              <a:tr h="737242">
                <a:tc>
                  <a:txBody>
                    <a:bodyPr/>
                    <a:lstStyle/>
                    <a:p>
                      <a:pPr algn="ctr">
                        <a:spcAft>
                          <a:spcPts val="0"/>
                        </a:spcAft>
                      </a:pPr>
                      <a:r>
                        <a:rPr lang="en-US" sz="1800" b="0" dirty="0">
                          <a:solidFill>
                            <a:schemeClr val="tx2">
                              <a:lumMod val="75000"/>
                            </a:schemeClr>
                          </a:solidFill>
                          <a:effectLst/>
                        </a:rPr>
                        <a:t>Turkish</a:t>
                      </a:r>
                      <a:endParaRPr lang="en-GB" sz="1800" b="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tx2">
                        <a:lumMod val="20000"/>
                        <a:lumOff val="80000"/>
                      </a:schemeClr>
                    </a:solidFill>
                  </a:tcPr>
                </a:tc>
                <a:tc>
                  <a:txBody>
                    <a:bodyPr/>
                    <a:lstStyle/>
                    <a:p>
                      <a:pPr algn="ctr">
                        <a:spcAft>
                          <a:spcPts val="0"/>
                        </a:spcAft>
                      </a:pPr>
                      <a:r>
                        <a:rPr lang="en-US" sz="2000" dirty="0">
                          <a:solidFill>
                            <a:schemeClr val="tx2">
                              <a:lumMod val="75000"/>
                            </a:schemeClr>
                          </a:solidFill>
                          <a:effectLst/>
                        </a:rPr>
                        <a:t>11%</a:t>
                      </a:r>
                      <a:endParaRPr lang="en-GB" sz="200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tx2">
                        <a:lumMod val="20000"/>
                        <a:lumOff val="80000"/>
                      </a:schemeClr>
                    </a:solidFill>
                  </a:tcPr>
                </a:tc>
                <a:tc rowSpan="3">
                  <a:txBody>
                    <a:bodyPr/>
                    <a:lstStyle/>
                    <a:p>
                      <a:pPr algn="ctr">
                        <a:spcAft>
                          <a:spcPts val="0"/>
                        </a:spcAft>
                      </a:pPr>
                      <a:r>
                        <a:rPr lang="en-US" sz="2800" dirty="0">
                          <a:effectLst/>
                        </a:rPr>
                        <a:t>35.8%</a:t>
                      </a:r>
                      <a:endParaRPr lang="bg-BG" sz="2800" dirty="0">
                        <a:effectLst/>
                      </a:endParaRPr>
                    </a:p>
                    <a:p>
                      <a:pPr algn="ctr">
                        <a:spcAft>
                          <a:spcPts val="0"/>
                        </a:spcAft>
                      </a:pPr>
                      <a:r>
                        <a:rPr lang="en-US" sz="1400" dirty="0">
                          <a:effectLst/>
                        </a:rPr>
                        <a:t>self-identified as minority representatives</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rowSpan="3">
                  <a:txBody>
                    <a:bodyPr/>
                    <a:lstStyle/>
                    <a:p>
                      <a:pPr algn="ctr">
                        <a:spcAft>
                          <a:spcPts val="0"/>
                        </a:spcAft>
                      </a:pPr>
                      <a:r>
                        <a:rPr lang="bg-BG" sz="2800" dirty="0">
                          <a:effectLst/>
                        </a:rPr>
                        <a:t>9.8</a:t>
                      </a:r>
                      <a:r>
                        <a:rPr lang="en-US" sz="2800" dirty="0">
                          <a:effectLst/>
                        </a:rPr>
                        <a:t>%</a:t>
                      </a:r>
                      <a:endParaRPr lang="bg-BG" sz="2800" dirty="0">
                        <a:effectLst/>
                      </a:endParaRPr>
                    </a:p>
                    <a:p>
                      <a:pPr algn="ctr">
                        <a:spcAft>
                          <a:spcPts val="0"/>
                        </a:spcAft>
                      </a:pPr>
                      <a:r>
                        <a:rPr lang="en-US" sz="1400" dirty="0">
                          <a:effectLst/>
                        </a:rPr>
                        <a:t>self-identified as minority representatives</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rowSpan="3">
                  <a:txBody>
                    <a:bodyPr/>
                    <a:lstStyle/>
                    <a:p>
                      <a:pPr algn="ctr">
                        <a:spcAft>
                          <a:spcPts val="0"/>
                        </a:spcAft>
                      </a:pPr>
                      <a:r>
                        <a:rPr lang="en-US" sz="2800" dirty="0">
                          <a:effectLst/>
                        </a:rPr>
                        <a:t>23.5%</a:t>
                      </a:r>
                      <a:endParaRPr lang="bg-BG" sz="2800" dirty="0">
                        <a:effectLst/>
                      </a:endParaRPr>
                    </a:p>
                    <a:p>
                      <a:pPr algn="ctr">
                        <a:spcAft>
                          <a:spcPts val="0"/>
                        </a:spcAft>
                      </a:pPr>
                      <a:r>
                        <a:rPr lang="en-US" sz="1400" dirty="0">
                          <a:effectLst/>
                        </a:rPr>
                        <a:t>self-identified as minority representatives</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tc rowSpan="3">
                  <a:txBody>
                    <a:bodyPr/>
                    <a:lstStyle/>
                    <a:p>
                      <a:pPr algn="ctr">
                        <a:spcAft>
                          <a:spcPts val="0"/>
                        </a:spcAft>
                      </a:pPr>
                      <a:r>
                        <a:rPr lang="en-US" sz="2800" dirty="0">
                          <a:effectLst/>
                        </a:rPr>
                        <a:t>24.2%</a:t>
                      </a:r>
                      <a:endParaRPr lang="bg-BG" sz="2800" dirty="0">
                        <a:effectLst/>
                      </a:endParaRPr>
                    </a:p>
                    <a:p>
                      <a:pPr algn="ctr">
                        <a:spcAft>
                          <a:spcPts val="0"/>
                        </a:spcAft>
                      </a:pPr>
                      <a:r>
                        <a:rPr lang="en-US" sz="1400" dirty="0">
                          <a:effectLst/>
                        </a:rPr>
                        <a:t>self-identified as minority representatives</a:t>
                      </a:r>
                      <a:endParaRPr lang="en-GB"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tc>
                <a:extLst>
                  <a:ext uri="{0D108BD9-81ED-4DB2-BD59-A6C34878D82A}">
                    <a16:rowId xmlns:a16="http://schemas.microsoft.com/office/drawing/2014/main" val="482007446"/>
                  </a:ext>
                </a:extLst>
              </a:tr>
              <a:tr h="754168">
                <a:tc>
                  <a:txBody>
                    <a:bodyPr/>
                    <a:lstStyle/>
                    <a:p>
                      <a:pPr algn="ctr">
                        <a:spcAft>
                          <a:spcPts val="0"/>
                        </a:spcAft>
                      </a:pPr>
                      <a:r>
                        <a:rPr lang="en-US" sz="1800" b="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rPr>
                        <a:t>Roma</a:t>
                      </a:r>
                      <a:endParaRPr lang="en-GB" sz="1800" b="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tx2">
                        <a:lumMod val="40000"/>
                        <a:lumOff val="60000"/>
                      </a:schemeClr>
                    </a:solidFill>
                  </a:tcPr>
                </a:tc>
                <a:tc>
                  <a:txBody>
                    <a:bodyPr/>
                    <a:lstStyle/>
                    <a:p>
                      <a:pPr algn="ctr">
                        <a:spcAft>
                          <a:spcPts val="0"/>
                        </a:spcAft>
                      </a:pPr>
                      <a:r>
                        <a:rPr lang="en-US" sz="2000" dirty="0">
                          <a:solidFill>
                            <a:schemeClr val="tx2">
                              <a:lumMod val="75000"/>
                            </a:schemeClr>
                          </a:solidFill>
                          <a:effectLst/>
                        </a:rPr>
                        <a:t>8%</a:t>
                      </a:r>
                      <a:endParaRPr lang="en-GB" sz="200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tx2">
                        <a:lumMod val="40000"/>
                        <a:lumOff val="60000"/>
                      </a:schemeClr>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69167630"/>
                  </a:ext>
                </a:extLst>
              </a:tr>
              <a:tr h="976040">
                <a:tc>
                  <a:txBody>
                    <a:bodyPr/>
                    <a:lstStyle/>
                    <a:p>
                      <a:pPr algn="ctr">
                        <a:spcAft>
                          <a:spcPts val="0"/>
                        </a:spcAft>
                      </a:pPr>
                      <a:r>
                        <a:rPr lang="en-US" sz="1800" b="0" dirty="0">
                          <a:solidFill>
                            <a:schemeClr val="tx2">
                              <a:lumMod val="75000"/>
                            </a:schemeClr>
                          </a:solidFill>
                          <a:effectLst/>
                        </a:rPr>
                        <a:t>Other</a:t>
                      </a:r>
                      <a:endParaRPr lang="en-GB" sz="1800" b="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bg1">
                        <a:lumMod val="75000"/>
                      </a:schemeClr>
                    </a:solidFill>
                  </a:tcPr>
                </a:tc>
                <a:tc>
                  <a:txBody>
                    <a:bodyPr/>
                    <a:lstStyle/>
                    <a:p>
                      <a:pPr algn="ctr">
                        <a:spcAft>
                          <a:spcPts val="0"/>
                        </a:spcAft>
                      </a:pPr>
                      <a:r>
                        <a:rPr lang="en-US" sz="2000" dirty="0">
                          <a:solidFill>
                            <a:schemeClr val="tx2">
                              <a:lumMod val="75000"/>
                            </a:schemeClr>
                          </a:solidFill>
                          <a:effectLst/>
                        </a:rPr>
                        <a:t>1%</a:t>
                      </a:r>
                      <a:endParaRPr lang="en-GB" sz="2000" dirty="0">
                        <a:solidFill>
                          <a:schemeClr val="tx2">
                            <a:lumMod val="75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39865" marR="39865" marT="0" marB="0" anchor="ctr">
                    <a:solidFill>
                      <a:schemeClr val="bg1">
                        <a:lumMod val="75000"/>
                      </a:schemeClr>
                    </a:solidFill>
                  </a:tcPr>
                </a:tc>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459163635"/>
                  </a:ext>
                </a:extLst>
              </a:tr>
            </a:tbl>
          </a:graphicData>
        </a:graphic>
      </p:graphicFrame>
      <p:sp>
        <p:nvSpPr>
          <p:cNvPr id="5" name="Rectangle: Rounded Corners 4">
            <a:extLst>
              <a:ext uri="{FF2B5EF4-FFF2-40B4-BE49-F238E27FC236}">
                <a16:creationId xmlns:a16="http://schemas.microsoft.com/office/drawing/2014/main" id="{E9F8CD95-62EB-4E70-A333-F91DE26B4A5D}"/>
              </a:ext>
            </a:extLst>
          </p:cNvPr>
          <p:cNvSpPr/>
          <p:nvPr/>
        </p:nvSpPr>
        <p:spPr>
          <a:xfrm>
            <a:off x="46534" y="1204812"/>
            <a:ext cx="2816021" cy="1152128"/>
          </a:xfrm>
          <a:prstGeom prst="round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2000" i="1" dirty="0">
                <a:solidFill>
                  <a:schemeClr val="tx1">
                    <a:lumMod val="65000"/>
                    <a:lumOff val="35000"/>
                  </a:schemeClr>
                </a:solidFill>
              </a:rPr>
              <a:t>The program gives equal chances to individual subgroups of young people.</a:t>
            </a:r>
            <a:endParaRPr lang="ru-RU" sz="2000" i="1" dirty="0">
              <a:solidFill>
                <a:schemeClr val="tx1">
                  <a:lumMod val="65000"/>
                  <a:lumOff val="35000"/>
                </a:schemeClr>
              </a:solidFill>
            </a:endParaRPr>
          </a:p>
        </p:txBody>
      </p:sp>
      <p:pic>
        <p:nvPicPr>
          <p:cNvPr id="6" name="Picture 5">
            <a:extLst>
              <a:ext uri="{FF2B5EF4-FFF2-40B4-BE49-F238E27FC236}">
                <a16:creationId xmlns:a16="http://schemas.microsoft.com/office/drawing/2014/main" id="{61182BC0-D23F-41C3-8E61-BFA7B7F44FB3}"/>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537A9009-894A-442A-91AA-D500C7E2DCD7}"/>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1592717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DE0BD3-3F15-406B-A931-F7764963D0CE}"/>
              </a:ext>
            </a:extLst>
          </p:cNvPr>
          <p:cNvSpPr>
            <a:spLocks noGrp="1"/>
          </p:cNvSpPr>
          <p:nvPr>
            <p:ph type="title"/>
          </p:nvPr>
        </p:nvSpPr>
        <p:spPr/>
        <p:txBody>
          <a:bodyPr>
            <a:normAutofit fontScale="90000"/>
          </a:bodyPr>
          <a:lstStyle/>
          <a:p>
            <a:r>
              <a:rPr lang="en-US" dirty="0"/>
              <a:t>INTENDED AND IMPLEMENTED YEI MEASURES</a:t>
            </a:r>
            <a:br>
              <a:rPr lang="en-US" dirty="0"/>
            </a:br>
            <a:endParaRPr lang="bg-BG" dirty="0"/>
          </a:p>
        </p:txBody>
      </p:sp>
      <p:sp>
        <p:nvSpPr>
          <p:cNvPr id="4" name="Rectangle: Rounded Corners 3">
            <a:extLst>
              <a:ext uri="{FF2B5EF4-FFF2-40B4-BE49-F238E27FC236}">
                <a16:creationId xmlns:a16="http://schemas.microsoft.com/office/drawing/2014/main" id="{64716572-9D14-43D0-BBF2-179EA99765F4}"/>
              </a:ext>
            </a:extLst>
          </p:cNvPr>
          <p:cNvSpPr/>
          <p:nvPr/>
        </p:nvSpPr>
        <p:spPr>
          <a:xfrm>
            <a:off x="118542" y="1104636"/>
            <a:ext cx="1990725" cy="1334273"/>
          </a:xfrm>
          <a:prstGeom prst="roundRect">
            <a:avLst/>
          </a:prstGeom>
          <a:solidFill>
            <a:schemeClr val="bg1">
              <a:lumMod val="95000"/>
            </a:schemeClr>
          </a:solidFill>
          <a:ln>
            <a:solidFill>
              <a:schemeClr val="bg1">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en-US" sz="1400" i="1" dirty="0">
                <a:solidFill>
                  <a:schemeClr val="tx1">
                    <a:lumMod val="65000"/>
                    <a:lumOff val="35000"/>
                  </a:schemeClr>
                </a:solidFill>
                <a:latin typeface="Calibri" panose="020F0502020204030204" pitchFamily="34" charset="0"/>
                <a:ea typeface="Times New Roman" panose="02020603050405020304" pitchFamily="18" charset="0"/>
                <a:cs typeface="Times New Roman" panose="02020603050405020304" pitchFamily="18" charset="0"/>
              </a:rPr>
              <a:t>They complement other measures, which are implemented with funds from the national budget</a:t>
            </a:r>
            <a:endParaRPr lang="en-US" sz="1400" dirty="0">
              <a:solidFill>
                <a:schemeClr val="tx1">
                  <a:lumMod val="65000"/>
                  <a:lumOff val="35000"/>
                </a:schemeClr>
              </a:solidFill>
            </a:endParaRPr>
          </a:p>
        </p:txBody>
      </p:sp>
      <p:graphicFrame>
        <p:nvGraphicFramePr>
          <p:cNvPr id="5" name="Diagram 4">
            <a:extLst>
              <a:ext uri="{FF2B5EF4-FFF2-40B4-BE49-F238E27FC236}">
                <a16:creationId xmlns:a16="http://schemas.microsoft.com/office/drawing/2014/main" id="{62104F22-722C-48A4-B5B7-A4591F591F9C}"/>
              </a:ext>
            </a:extLst>
          </p:cNvPr>
          <p:cNvGraphicFramePr/>
          <p:nvPr>
            <p:extLst>
              <p:ext uri="{D42A27DB-BD31-4B8C-83A1-F6EECF244321}">
                <p14:modId xmlns:p14="http://schemas.microsoft.com/office/powerpoint/2010/main" val="1006504959"/>
              </p:ext>
            </p:extLst>
          </p:nvPr>
        </p:nvGraphicFramePr>
        <p:xfrm>
          <a:off x="982638" y="846460"/>
          <a:ext cx="10772775" cy="55076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8" name="Picture 7" descr="A close up of a logo&#10;&#10;Description automatically generated">
            <a:extLst>
              <a:ext uri="{FF2B5EF4-FFF2-40B4-BE49-F238E27FC236}">
                <a16:creationId xmlns:a16="http://schemas.microsoft.com/office/drawing/2014/main" id="{97DB9DF3-8A89-4818-859F-F4B7CC04BC24}"/>
              </a:ext>
            </a:extLst>
          </p:cNvPr>
          <p:cNvPicPr>
            <a:picLocks noChangeAspect="1"/>
          </p:cNvPicPr>
          <p:nvPr/>
        </p:nvPicPr>
        <p:blipFill>
          <a:blip r:embed="rId7">
            <a:duotone>
              <a:schemeClr val="accent2">
                <a:shade val="45000"/>
                <a:satMod val="135000"/>
              </a:schemeClr>
              <a:prstClr val="white"/>
            </a:duotone>
            <a:extLst>
              <a:ext uri="{BEBA8EAE-BF5A-486C-A8C5-ECC9F3942E4B}">
                <a14:imgProps xmlns:a14="http://schemas.microsoft.com/office/drawing/2010/main">
                  <a14:imgLayer r:embed="rId8">
                    <a14:imgEffect>
                      <a14:saturation sat="33000"/>
                    </a14:imgEffect>
                  </a14:imgLayer>
                </a14:imgProps>
              </a:ext>
              <a:ext uri="{837473B0-CC2E-450A-ABE3-18F120FF3D39}">
                <a1611:picAttrSrcUrl xmlns:a1611="http://schemas.microsoft.com/office/drawing/2016/11/main" r:id="rId9"/>
              </a:ext>
            </a:extLst>
          </a:blip>
          <a:stretch>
            <a:fillRect/>
          </a:stretch>
        </p:blipFill>
        <p:spPr>
          <a:xfrm>
            <a:off x="6599262" y="4337039"/>
            <a:ext cx="2038515" cy="2038515"/>
          </a:xfrm>
          <a:prstGeom prst="rect">
            <a:avLst/>
          </a:prstGeom>
        </p:spPr>
      </p:pic>
      <p:pic>
        <p:nvPicPr>
          <p:cNvPr id="6" name="Picture 5">
            <a:extLst>
              <a:ext uri="{FF2B5EF4-FFF2-40B4-BE49-F238E27FC236}">
                <a16:creationId xmlns:a16="http://schemas.microsoft.com/office/drawing/2014/main" id="{8B8BE590-A12C-4FCB-8ABF-61963421E4AD}"/>
              </a:ext>
            </a:extLst>
          </p:cNvPr>
          <p:cNvPicPr>
            <a:picLocks noChangeAspect="1"/>
          </p:cNvPicPr>
          <p:nvPr/>
        </p:nvPicPr>
        <p:blipFill>
          <a:blip r:embed="rId10"/>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996DD714-E01E-4DFB-BE31-0B456668D6A4}"/>
              </a:ext>
            </a:extLst>
          </p:cNvPr>
          <p:cNvPicPr>
            <a:picLocks noChangeAspect="1"/>
          </p:cNvPicPr>
          <p:nvPr/>
        </p:nvPicPr>
        <p:blipFill>
          <a:blip r:embed="rId11"/>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565178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177EC-4FD7-4381-9970-C1BC614FEE15}"/>
              </a:ext>
            </a:extLst>
          </p:cNvPr>
          <p:cNvSpPr>
            <a:spLocks noGrp="1"/>
          </p:cNvSpPr>
          <p:nvPr>
            <p:ph type="title"/>
          </p:nvPr>
        </p:nvSpPr>
        <p:spPr/>
        <p:txBody>
          <a:bodyPr>
            <a:normAutofit/>
          </a:bodyPr>
          <a:lstStyle/>
          <a:p>
            <a:r>
              <a:rPr lang="en-US" dirty="0"/>
              <a:t>SHARE OF PARTICIPANTS BY TYPES OF ACTIVITIES</a:t>
            </a:r>
            <a:endParaRPr lang="bg-BG" dirty="0"/>
          </a:p>
        </p:txBody>
      </p:sp>
      <p:graphicFrame>
        <p:nvGraphicFramePr>
          <p:cNvPr id="6" name="Chart 5">
            <a:extLst>
              <a:ext uri="{FF2B5EF4-FFF2-40B4-BE49-F238E27FC236}">
                <a16:creationId xmlns:a16="http://schemas.microsoft.com/office/drawing/2014/main" id="{9C2B9169-F7E7-468E-8B86-42FB6E56BE2B}"/>
              </a:ext>
            </a:extLst>
          </p:cNvPr>
          <p:cNvGraphicFramePr>
            <a:graphicFrameLocks/>
          </p:cNvGraphicFramePr>
          <p:nvPr>
            <p:extLst>
              <p:ext uri="{D42A27DB-BD31-4B8C-83A1-F6EECF244321}">
                <p14:modId xmlns:p14="http://schemas.microsoft.com/office/powerpoint/2010/main" val="3736685678"/>
              </p:ext>
            </p:extLst>
          </p:nvPr>
        </p:nvGraphicFramePr>
        <p:xfrm>
          <a:off x="536657" y="1406740"/>
          <a:ext cx="9810912" cy="5345752"/>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3">
            <a:extLst>
              <a:ext uri="{FF2B5EF4-FFF2-40B4-BE49-F238E27FC236}">
                <a16:creationId xmlns:a16="http://schemas.microsoft.com/office/drawing/2014/main" id="{F6D6FFD0-87F0-435E-8546-027CFD597FFF}"/>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581DAEE4-6B3E-4705-BBE9-B307B2462E82}"/>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3894253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A1536-D13E-4096-A2E8-993A69B29945}"/>
              </a:ext>
            </a:extLst>
          </p:cNvPr>
          <p:cNvSpPr>
            <a:spLocks noGrp="1"/>
          </p:cNvSpPr>
          <p:nvPr>
            <p:ph type="title"/>
          </p:nvPr>
        </p:nvSpPr>
        <p:spPr/>
        <p:txBody>
          <a:bodyPr>
            <a:normAutofit fontScale="90000"/>
          </a:bodyPr>
          <a:lstStyle/>
          <a:p>
            <a:r>
              <a:rPr lang="en-US" dirty="0"/>
              <a:t>ACQUIRED KNOWLEDGE / SKILLS FROM THE YOUNG PARTICIPANTS</a:t>
            </a:r>
            <a:endParaRPr lang="bg-BG" dirty="0"/>
          </a:p>
        </p:txBody>
      </p:sp>
      <p:graphicFrame>
        <p:nvGraphicFramePr>
          <p:cNvPr id="4" name="Chart 3">
            <a:extLst>
              <a:ext uri="{FF2B5EF4-FFF2-40B4-BE49-F238E27FC236}">
                <a16:creationId xmlns:a16="http://schemas.microsoft.com/office/drawing/2014/main" id="{9C01983C-5760-4A7E-A733-78ECC48B7B29}"/>
              </a:ext>
            </a:extLst>
          </p:cNvPr>
          <p:cNvGraphicFramePr>
            <a:graphicFrameLocks/>
          </p:cNvGraphicFramePr>
          <p:nvPr>
            <p:extLst>
              <p:ext uri="{D42A27DB-BD31-4B8C-83A1-F6EECF244321}">
                <p14:modId xmlns:p14="http://schemas.microsoft.com/office/powerpoint/2010/main" val="706413603"/>
              </p:ext>
            </p:extLst>
          </p:nvPr>
        </p:nvGraphicFramePr>
        <p:xfrm>
          <a:off x="76198" y="1350517"/>
          <a:ext cx="11923663" cy="5055970"/>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CA72E905-99E6-4B59-8C93-949160125F4B}"/>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EE8FB6F6-AB93-42ED-AB1C-BB50B3329299}"/>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0878922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119702-F868-4533-B302-CA79575C528E}"/>
              </a:ext>
            </a:extLst>
          </p:cNvPr>
          <p:cNvSpPr>
            <a:spLocks noGrp="1"/>
          </p:cNvSpPr>
          <p:nvPr>
            <p:ph type="title"/>
          </p:nvPr>
        </p:nvSpPr>
        <p:spPr/>
        <p:txBody>
          <a:bodyPr>
            <a:normAutofit fontScale="90000"/>
          </a:bodyPr>
          <a:lstStyle/>
          <a:p>
            <a:r>
              <a:rPr lang="en-US" dirty="0"/>
              <a:t>SATISFACTION WITH PARTICIPATION IN THE YEI MEASURES</a:t>
            </a:r>
            <a:endParaRPr lang="bg-BG" dirty="0"/>
          </a:p>
        </p:txBody>
      </p:sp>
      <p:graphicFrame>
        <p:nvGraphicFramePr>
          <p:cNvPr id="5" name="Chart 4">
            <a:extLst>
              <a:ext uri="{FF2B5EF4-FFF2-40B4-BE49-F238E27FC236}">
                <a16:creationId xmlns:a16="http://schemas.microsoft.com/office/drawing/2014/main" id="{61CF242F-4E0E-447A-9E41-0C8FA361EDD2}"/>
              </a:ext>
            </a:extLst>
          </p:cNvPr>
          <p:cNvGraphicFramePr/>
          <p:nvPr>
            <p:extLst>
              <p:ext uri="{D42A27DB-BD31-4B8C-83A1-F6EECF244321}">
                <p14:modId xmlns:p14="http://schemas.microsoft.com/office/powerpoint/2010/main" val="2359588558"/>
              </p:ext>
            </p:extLst>
          </p:nvPr>
        </p:nvGraphicFramePr>
        <p:xfrm>
          <a:off x="1911613" y="1391944"/>
          <a:ext cx="8000017" cy="4927124"/>
        </p:xfrm>
        <a:graphic>
          <a:graphicData uri="http://schemas.openxmlformats.org/drawingml/2006/chart">
            <c:chart xmlns:c="http://schemas.openxmlformats.org/drawingml/2006/chart" xmlns:r="http://schemas.openxmlformats.org/officeDocument/2006/relationships" r:id="rId2"/>
          </a:graphicData>
        </a:graphic>
      </p:graphicFrame>
      <p:pic>
        <p:nvPicPr>
          <p:cNvPr id="4" name="Picture 3">
            <a:extLst>
              <a:ext uri="{FF2B5EF4-FFF2-40B4-BE49-F238E27FC236}">
                <a16:creationId xmlns:a16="http://schemas.microsoft.com/office/drawing/2014/main" id="{0F0FB5ED-D5A6-4159-8DC7-3E73FB262A18}"/>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15E1103E-78D0-42F2-B36C-A0D44386A236}"/>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5158153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A01CA6-3508-4377-9772-A8C550504A06}"/>
              </a:ext>
            </a:extLst>
          </p:cNvPr>
          <p:cNvSpPr>
            <a:spLocks noGrp="1"/>
          </p:cNvSpPr>
          <p:nvPr>
            <p:ph type="title"/>
          </p:nvPr>
        </p:nvSpPr>
        <p:spPr/>
        <p:txBody>
          <a:bodyPr>
            <a:normAutofit/>
          </a:bodyPr>
          <a:lstStyle/>
          <a:p>
            <a:r>
              <a:rPr lang="en-GB" dirty="0"/>
              <a:t>EMPLOYERS' OPINIONS</a:t>
            </a:r>
            <a:endParaRPr lang="bg-BG" dirty="0"/>
          </a:p>
        </p:txBody>
      </p:sp>
      <p:graphicFrame>
        <p:nvGraphicFramePr>
          <p:cNvPr id="4" name="Chart 3">
            <a:extLst>
              <a:ext uri="{FF2B5EF4-FFF2-40B4-BE49-F238E27FC236}">
                <a16:creationId xmlns:a16="http://schemas.microsoft.com/office/drawing/2014/main" id="{8690A021-3402-4FA1-A3D6-48891825C4CF}"/>
              </a:ext>
            </a:extLst>
          </p:cNvPr>
          <p:cNvGraphicFramePr>
            <a:graphicFrameLocks/>
          </p:cNvGraphicFramePr>
          <p:nvPr>
            <p:extLst>
              <p:ext uri="{D42A27DB-BD31-4B8C-83A1-F6EECF244321}">
                <p14:modId xmlns:p14="http://schemas.microsoft.com/office/powerpoint/2010/main" val="3755576809"/>
              </p:ext>
            </p:extLst>
          </p:nvPr>
        </p:nvGraphicFramePr>
        <p:xfrm>
          <a:off x="631906" y="1422524"/>
          <a:ext cx="10431852" cy="4822241"/>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A85DF25B-A40A-4927-A13B-1350E6001EF7}"/>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24C74B34-B845-4182-BCF8-1EB80D82D9CA}"/>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1460857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36A10-0F88-4F91-911C-BCF483D6F443}"/>
              </a:ext>
            </a:extLst>
          </p:cNvPr>
          <p:cNvSpPr>
            <a:spLocks noGrp="1"/>
          </p:cNvSpPr>
          <p:nvPr>
            <p:ph type="title"/>
          </p:nvPr>
        </p:nvSpPr>
        <p:spPr>
          <a:xfrm>
            <a:off x="609520" y="234256"/>
            <a:ext cx="10971372" cy="925313"/>
          </a:xfrm>
        </p:spPr>
        <p:txBody>
          <a:bodyPr>
            <a:normAutofit fontScale="90000"/>
          </a:bodyPr>
          <a:lstStyle/>
          <a:p>
            <a:r>
              <a:rPr lang="en-US" dirty="0"/>
              <a:t>REASONS FOR NOT HIRING YOUNG PEOPLE WHO HAVE BEEN HIRED UNDER THE PROGRAM</a:t>
            </a:r>
            <a:endParaRPr lang="bg-BG" dirty="0"/>
          </a:p>
        </p:txBody>
      </p:sp>
      <p:graphicFrame>
        <p:nvGraphicFramePr>
          <p:cNvPr id="4" name="Chart 3">
            <a:extLst>
              <a:ext uri="{FF2B5EF4-FFF2-40B4-BE49-F238E27FC236}">
                <a16:creationId xmlns:a16="http://schemas.microsoft.com/office/drawing/2014/main" id="{39173B12-E5F4-43BC-B42A-F92B20A9CFCD}"/>
              </a:ext>
            </a:extLst>
          </p:cNvPr>
          <p:cNvGraphicFramePr>
            <a:graphicFrameLocks/>
          </p:cNvGraphicFramePr>
          <p:nvPr>
            <p:extLst>
              <p:ext uri="{D42A27DB-BD31-4B8C-83A1-F6EECF244321}">
                <p14:modId xmlns:p14="http://schemas.microsoft.com/office/powerpoint/2010/main" val="1452991543"/>
              </p:ext>
            </p:extLst>
          </p:nvPr>
        </p:nvGraphicFramePr>
        <p:xfrm>
          <a:off x="314324" y="1422524"/>
          <a:ext cx="10461402" cy="4902076"/>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4">
            <a:extLst>
              <a:ext uri="{FF2B5EF4-FFF2-40B4-BE49-F238E27FC236}">
                <a16:creationId xmlns:a16="http://schemas.microsoft.com/office/drawing/2014/main" id="{CEFC1FB6-16A8-4D95-976D-03E4F9DD74C7}"/>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8465BF69-47C2-4729-8B92-0E80AEA9ABB5}"/>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2641107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C896AF8-CC1F-4563-A126-C354B39B11DF}"/>
              </a:ext>
            </a:extLst>
          </p:cNvPr>
          <p:cNvSpPr>
            <a:spLocks noGrp="1"/>
          </p:cNvSpPr>
          <p:nvPr>
            <p:ph type="title"/>
          </p:nvPr>
        </p:nvSpPr>
        <p:spPr>
          <a:xfrm>
            <a:off x="50621" y="1422524"/>
            <a:ext cx="12089170" cy="2019842"/>
          </a:xfrm>
          <a:solidFill>
            <a:schemeClr val="accent1">
              <a:lumMod val="20000"/>
              <a:lumOff val="80000"/>
            </a:schemeClr>
          </a:solidFill>
          <a:ln w="57150">
            <a:solidFill>
              <a:schemeClr val="bg1"/>
            </a:solidFill>
          </a:ln>
        </p:spPr>
        <p:txBody>
          <a:bodyPr>
            <a:normAutofit/>
          </a:bodyPr>
          <a:lstStyle/>
          <a:p>
            <a:pPr algn="ctr"/>
            <a:r>
              <a:rPr lang="en-US" sz="4400" dirty="0"/>
              <a:t>Degree of achievement of indicators, efficiency, gross effects and net impact</a:t>
            </a:r>
            <a:endParaRPr lang="bg-BG" sz="4400" dirty="0"/>
          </a:p>
        </p:txBody>
      </p:sp>
      <p:pic>
        <p:nvPicPr>
          <p:cNvPr id="5" name="Picture 4">
            <a:extLst>
              <a:ext uri="{FF2B5EF4-FFF2-40B4-BE49-F238E27FC236}">
                <a16:creationId xmlns:a16="http://schemas.microsoft.com/office/drawing/2014/main" id="{96746BC3-1678-4592-A10B-646399248DCB}"/>
              </a:ext>
            </a:extLst>
          </p:cNvPr>
          <p:cNvPicPr>
            <a:picLocks noChangeAspect="1"/>
          </p:cNvPicPr>
          <p:nvPr/>
        </p:nvPicPr>
        <p:blipFill rotWithShape="1">
          <a:blip r:embed="rId2">
            <a:duotone>
              <a:prstClr val="black"/>
              <a:schemeClr val="accent1">
                <a:tint val="45000"/>
                <a:satMod val="400000"/>
              </a:schemeClr>
            </a:duotone>
          </a:blip>
          <a:srcRect b="5179"/>
          <a:stretch/>
        </p:blipFill>
        <p:spPr>
          <a:xfrm>
            <a:off x="6743278" y="3530073"/>
            <a:ext cx="5530416" cy="2731232"/>
          </a:xfrm>
          <a:prstGeom prst="rect">
            <a:avLst/>
          </a:prstGeom>
        </p:spPr>
      </p:pic>
      <p:pic>
        <p:nvPicPr>
          <p:cNvPr id="6" name="Picture 5">
            <a:extLst>
              <a:ext uri="{FF2B5EF4-FFF2-40B4-BE49-F238E27FC236}">
                <a16:creationId xmlns:a16="http://schemas.microsoft.com/office/drawing/2014/main" id="{1FE95836-782A-4DAB-B7D5-F65B0A2BF473}"/>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068FCD85-F5D3-4B90-B358-7D3899A531FE}"/>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2270859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91346-76CF-430C-B5FA-3BB41079DAB7}"/>
              </a:ext>
            </a:extLst>
          </p:cNvPr>
          <p:cNvSpPr>
            <a:spLocks noGrp="1"/>
          </p:cNvSpPr>
          <p:nvPr>
            <p:ph type="title"/>
          </p:nvPr>
        </p:nvSpPr>
        <p:spPr/>
        <p:txBody>
          <a:bodyPr>
            <a:normAutofit fontScale="90000"/>
          </a:bodyPr>
          <a:lstStyle/>
          <a:p>
            <a:r>
              <a:rPr lang="en-GB" dirty="0"/>
              <a:t>CONTENT OF THE PRESENTATION</a:t>
            </a:r>
            <a:br>
              <a:rPr lang="en-GB" dirty="0"/>
            </a:br>
            <a:endParaRPr lang="bg-BG" dirty="0"/>
          </a:p>
        </p:txBody>
      </p:sp>
      <p:graphicFrame>
        <p:nvGraphicFramePr>
          <p:cNvPr id="12" name="Diagram 11">
            <a:extLst>
              <a:ext uri="{FF2B5EF4-FFF2-40B4-BE49-F238E27FC236}">
                <a16:creationId xmlns:a16="http://schemas.microsoft.com/office/drawing/2014/main" id="{7FE93FD9-A363-4FD7-B7F8-40FA33F49B14}"/>
              </a:ext>
            </a:extLst>
          </p:cNvPr>
          <p:cNvGraphicFramePr/>
          <p:nvPr>
            <p:extLst>
              <p:ext uri="{D42A27DB-BD31-4B8C-83A1-F6EECF244321}">
                <p14:modId xmlns:p14="http://schemas.microsoft.com/office/powerpoint/2010/main" val="3337972277"/>
              </p:ext>
            </p:extLst>
          </p:nvPr>
        </p:nvGraphicFramePr>
        <p:xfrm>
          <a:off x="536657" y="1422524"/>
          <a:ext cx="11044235" cy="463425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203ABEB0-34C9-40E1-9D43-C01103229F38}"/>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73C2AF91-B451-4932-8EF0-3FC606A6B3F6}"/>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5682631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2346D-2A67-4C6A-BD7D-8090B7D07E80}"/>
              </a:ext>
            </a:extLst>
          </p:cNvPr>
          <p:cNvSpPr>
            <a:spLocks noGrp="1"/>
          </p:cNvSpPr>
          <p:nvPr>
            <p:ph type="title"/>
          </p:nvPr>
        </p:nvSpPr>
        <p:spPr/>
        <p:txBody>
          <a:bodyPr>
            <a:normAutofit fontScale="90000"/>
          </a:bodyPr>
          <a:lstStyle/>
          <a:p>
            <a:r>
              <a:rPr lang="en-US" dirty="0"/>
              <a:t>MORE AND MORE YOUNG PEOPLE INVOLVED AND HIGHER PARTICIPATION OF TARGET GROUPS</a:t>
            </a:r>
            <a:endParaRPr lang="bg-BG" dirty="0"/>
          </a:p>
        </p:txBody>
      </p:sp>
      <p:sp>
        <p:nvSpPr>
          <p:cNvPr id="3" name="Content Placeholder 2">
            <a:extLst>
              <a:ext uri="{FF2B5EF4-FFF2-40B4-BE49-F238E27FC236}">
                <a16:creationId xmlns:a16="http://schemas.microsoft.com/office/drawing/2014/main" id="{43AC38B6-C56E-478D-B5A3-C67522382DCB}"/>
              </a:ext>
            </a:extLst>
          </p:cNvPr>
          <p:cNvSpPr>
            <a:spLocks noGrp="1"/>
          </p:cNvSpPr>
          <p:nvPr>
            <p:ph idx="1"/>
          </p:nvPr>
        </p:nvSpPr>
        <p:spPr/>
        <p:txBody>
          <a:bodyPr/>
          <a:lstStyle/>
          <a:p>
            <a:pPr marL="342900" lvl="0" indent="-342900" defTabSz="457200">
              <a:spcBef>
                <a:spcPts val="1000"/>
              </a:spcBef>
              <a:buClr>
                <a:srgbClr val="90C226"/>
              </a:buClr>
              <a:buSzPct val="80000"/>
              <a:buFont typeface="Wingdings" panose="05000000000000000000" pitchFamily="2" charset="2"/>
              <a:buChar char="ü"/>
            </a:pPr>
            <a:r>
              <a:rPr lang="en-US" sz="1900" dirty="0">
                <a:solidFill>
                  <a:prstClr val="black">
                    <a:lumMod val="50000"/>
                    <a:lumOff val="50000"/>
                  </a:prstClr>
                </a:solidFill>
                <a:latin typeface="Trebuchet MS" panose="020B0603020202020204"/>
              </a:rPr>
              <a:t>Towards the end of 2018, the program indicators show performance between 35 and 455%</a:t>
            </a:r>
            <a:endParaRPr lang="bg-BG" sz="1900" dirty="0">
              <a:solidFill>
                <a:prstClr val="black">
                  <a:lumMod val="50000"/>
                  <a:lumOff val="50000"/>
                </a:prstClr>
              </a:solidFill>
              <a:latin typeface="Trebuchet MS" panose="020B0603020202020204"/>
            </a:endParaRPr>
          </a:p>
          <a:p>
            <a:pPr marL="800100" lvl="1" indent="-342900" defTabSz="457200">
              <a:spcBef>
                <a:spcPts val="1000"/>
              </a:spcBef>
              <a:buClr>
                <a:srgbClr val="90C226"/>
              </a:buClr>
              <a:buSzPct val="80000"/>
              <a:buFont typeface="Wingdings" panose="05000000000000000000" pitchFamily="2" charset="2"/>
              <a:buChar char="ü"/>
            </a:pPr>
            <a:r>
              <a:rPr lang="en-US" sz="1700" dirty="0">
                <a:solidFill>
                  <a:prstClr val="black">
                    <a:tint val="75000"/>
                  </a:prstClr>
                </a:solidFill>
                <a:latin typeface="Trebuchet MS" panose="020B0603020202020204"/>
              </a:rPr>
              <a:t>The highest overperformance of the goals is </a:t>
            </a:r>
            <a:r>
              <a:rPr lang="en-US" sz="1700" i="1" dirty="0">
                <a:solidFill>
                  <a:srgbClr val="E76618"/>
                </a:solidFill>
                <a:latin typeface="Trebuchet MS" panose="020B0603020202020204"/>
              </a:rPr>
              <a:t>“Unemployed participants of Roma origin aged 25-29 years, with primary or lower education”: </a:t>
            </a:r>
            <a:r>
              <a:rPr lang="en-US" sz="1700" dirty="0">
                <a:solidFill>
                  <a:prstClr val="black">
                    <a:tint val="75000"/>
                  </a:prstClr>
                </a:solidFill>
                <a:latin typeface="Trebuchet MS" panose="020B0603020202020204"/>
              </a:rPr>
              <a:t>455.3% of the goal  </a:t>
            </a:r>
            <a:endParaRPr lang="bg-BG" sz="1700" dirty="0">
              <a:solidFill>
                <a:prstClr val="black">
                  <a:tint val="75000"/>
                </a:prstClr>
              </a:solidFill>
              <a:latin typeface="Trebuchet MS" panose="020B0603020202020204"/>
            </a:endParaRPr>
          </a:p>
          <a:p>
            <a:pPr marL="800100" lvl="1" indent="-342900" defTabSz="457200">
              <a:spcBef>
                <a:spcPts val="1000"/>
              </a:spcBef>
              <a:buClr>
                <a:srgbClr val="90C226"/>
              </a:buClr>
              <a:buSzPct val="80000"/>
              <a:buFont typeface="Wingdings" panose="05000000000000000000" pitchFamily="2" charset="2"/>
              <a:buChar char="ü"/>
            </a:pPr>
            <a:r>
              <a:rPr lang="bg-BG" sz="1700" dirty="0">
                <a:solidFill>
                  <a:prstClr val="black">
                    <a:tint val="75000"/>
                  </a:prstClr>
                </a:solidFill>
                <a:latin typeface="Trebuchet MS" panose="020B0603020202020204"/>
              </a:rPr>
              <a:t>„</a:t>
            </a:r>
            <a:r>
              <a:rPr lang="en-US" sz="1700" i="1" dirty="0">
                <a:solidFill>
                  <a:srgbClr val="E76618"/>
                </a:solidFill>
                <a:latin typeface="Trebuchet MS" panose="020B0603020202020204"/>
              </a:rPr>
              <a:t> Unemployed participants of Roma origin, aged 15-24, with primary or lower education</a:t>
            </a:r>
            <a:r>
              <a:rPr lang="bg-BG" sz="1700" dirty="0">
                <a:solidFill>
                  <a:prstClr val="black">
                    <a:tint val="75000"/>
                  </a:prstClr>
                </a:solidFill>
                <a:latin typeface="Trebuchet MS" panose="020B0603020202020204"/>
              </a:rPr>
              <a:t>“: </a:t>
            </a:r>
            <a:r>
              <a:rPr lang="en-US" sz="1700" dirty="0">
                <a:solidFill>
                  <a:prstClr val="black">
                    <a:tint val="75000"/>
                  </a:prstClr>
                </a:solidFill>
                <a:latin typeface="Trebuchet MS" panose="020B0603020202020204"/>
              </a:rPr>
              <a:t>more than three times higher results than expected</a:t>
            </a:r>
            <a:endParaRPr lang="bg-BG" sz="1700" dirty="0">
              <a:solidFill>
                <a:prstClr val="black">
                  <a:tint val="75000"/>
                </a:prstClr>
              </a:solidFill>
              <a:latin typeface="Trebuchet MS" panose="020B0603020202020204"/>
            </a:endParaRPr>
          </a:p>
          <a:p>
            <a:pPr marL="800100" lvl="1" indent="-342900" defTabSz="457200">
              <a:spcBef>
                <a:spcPts val="1000"/>
              </a:spcBef>
              <a:buClr>
                <a:srgbClr val="90C226"/>
              </a:buClr>
              <a:buSzPct val="80000"/>
              <a:buFont typeface="Wingdings" panose="05000000000000000000" pitchFamily="2" charset="2"/>
              <a:buChar char="ü"/>
            </a:pPr>
            <a:r>
              <a:rPr lang="bg-BG" sz="1700" dirty="0">
                <a:solidFill>
                  <a:prstClr val="black">
                    <a:tint val="75000"/>
                  </a:prstClr>
                </a:solidFill>
                <a:latin typeface="Trebuchet MS" panose="020B0603020202020204"/>
              </a:rPr>
              <a:t>„</a:t>
            </a:r>
            <a:r>
              <a:rPr lang="en-US" sz="1700" i="1" dirty="0">
                <a:solidFill>
                  <a:srgbClr val="E76618"/>
                </a:solidFill>
                <a:latin typeface="Trebuchet MS" panose="020B0603020202020204"/>
              </a:rPr>
              <a:t> Unemployed participants aged 25-29, with primary or lower education</a:t>
            </a:r>
            <a:r>
              <a:rPr lang="bg-BG" sz="1700" dirty="0">
                <a:solidFill>
                  <a:prstClr val="black">
                    <a:tint val="75000"/>
                  </a:prstClr>
                </a:solidFill>
                <a:latin typeface="Trebuchet MS" panose="020B0603020202020204"/>
              </a:rPr>
              <a:t>“: </a:t>
            </a:r>
            <a:r>
              <a:rPr lang="bg-BG" sz="1700" b="1" dirty="0">
                <a:solidFill>
                  <a:prstClr val="black">
                    <a:tint val="75000"/>
                  </a:prstClr>
                </a:solidFill>
                <a:latin typeface="Trebuchet MS" panose="020B0603020202020204"/>
              </a:rPr>
              <a:t>121.2%</a:t>
            </a:r>
          </a:p>
          <a:p>
            <a:pPr marL="800100" lvl="1" indent="-342900" defTabSz="457200">
              <a:spcBef>
                <a:spcPts val="1000"/>
              </a:spcBef>
              <a:buClr>
                <a:srgbClr val="90C226"/>
              </a:buClr>
              <a:buSzPct val="80000"/>
              <a:buFont typeface="Wingdings" panose="05000000000000000000" pitchFamily="2" charset="2"/>
              <a:buChar char="ü"/>
            </a:pPr>
            <a:r>
              <a:rPr lang="bg-BG" sz="1700" dirty="0">
                <a:solidFill>
                  <a:prstClr val="black">
                    <a:tint val="75000"/>
                  </a:prstClr>
                </a:solidFill>
                <a:latin typeface="Trebuchet MS" panose="020B0603020202020204"/>
              </a:rPr>
              <a:t>„</a:t>
            </a:r>
            <a:r>
              <a:rPr lang="en-US" sz="1700" i="1" dirty="0">
                <a:solidFill>
                  <a:srgbClr val="E76618"/>
                </a:solidFill>
                <a:latin typeface="Trebuchet MS" panose="020B0603020202020204"/>
              </a:rPr>
              <a:t>Unemployed participants aged 15-24, with secondary or tertiary education without professional experience</a:t>
            </a:r>
            <a:r>
              <a:rPr lang="bg-BG" sz="1700" dirty="0">
                <a:solidFill>
                  <a:prstClr val="black">
                    <a:tint val="75000"/>
                  </a:prstClr>
                </a:solidFill>
                <a:latin typeface="Trebuchet MS" panose="020B0603020202020204"/>
              </a:rPr>
              <a:t>“: </a:t>
            </a:r>
            <a:r>
              <a:rPr lang="bg-BG" sz="1700" b="1" dirty="0">
                <a:solidFill>
                  <a:prstClr val="black">
                    <a:tint val="75000"/>
                  </a:prstClr>
                </a:solidFill>
                <a:latin typeface="Trebuchet MS" panose="020B0603020202020204"/>
              </a:rPr>
              <a:t>108.1%</a:t>
            </a:r>
          </a:p>
          <a:p>
            <a:pPr marL="800100" lvl="1" indent="-342900" defTabSz="457200">
              <a:spcBef>
                <a:spcPts val="1000"/>
              </a:spcBef>
              <a:buClr>
                <a:srgbClr val="90C226"/>
              </a:buClr>
              <a:buSzPct val="80000"/>
              <a:buFont typeface="Wingdings" panose="05000000000000000000" pitchFamily="2" charset="2"/>
              <a:buChar char="ü"/>
            </a:pPr>
            <a:r>
              <a:rPr lang="bg-BG" sz="1700" dirty="0">
                <a:solidFill>
                  <a:prstClr val="black">
                    <a:tint val="75000"/>
                  </a:prstClr>
                </a:solidFill>
                <a:latin typeface="Trebuchet MS" panose="020B0603020202020204"/>
              </a:rPr>
              <a:t>„</a:t>
            </a:r>
            <a:r>
              <a:rPr lang="en-US" sz="1700" i="1" dirty="0">
                <a:solidFill>
                  <a:srgbClr val="E76618"/>
                </a:solidFill>
                <a:latin typeface="Trebuchet MS" panose="020B0603020202020204"/>
              </a:rPr>
              <a:t>Unemployed participants aged 25-29, with secondary or tertiary education without professional experience</a:t>
            </a:r>
            <a:r>
              <a:rPr lang="bg-BG" sz="1700" dirty="0">
                <a:solidFill>
                  <a:prstClr val="black">
                    <a:tint val="75000"/>
                  </a:prstClr>
                </a:solidFill>
                <a:latin typeface="Trebuchet MS" panose="020B0603020202020204"/>
              </a:rPr>
              <a:t>“: </a:t>
            </a:r>
            <a:r>
              <a:rPr lang="bg-BG" sz="1700" b="1" dirty="0">
                <a:solidFill>
                  <a:prstClr val="black">
                    <a:tint val="75000"/>
                  </a:prstClr>
                </a:solidFill>
                <a:latin typeface="Trebuchet MS" panose="020B0603020202020204"/>
              </a:rPr>
              <a:t>105.3%</a:t>
            </a:r>
          </a:p>
          <a:p>
            <a:pPr marL="800100" lvl="1" indent="-342900" defTabSz="457200">
              <a:spcBef>
                <a:spcPts val="1000"/>
              </a:spcBef>
              <a:buClr>
                <a:srgbClr val="90C226"/>
              </a:buClr>
              <a:buSzPct val="80000"/>
              <a:buFont typeface="Wingdings" panose="05000000000000000000" pitchFamily="2" charset="2"/>
              <a:buChar char="ü"/>
            </a:pPr>
            <a:r>
              <a:rPr lang="bg-BG" sz="1700" dirty="0">
                <a:solidFill>
                  <a:prstClr val="black">
                    <a:tint val="75000"/>
                  </a:prstClr>
                </a:solidFill>
                <a:latin typeface="Trebuchet MS" panose="020B0603020202020204"/>
              </a:rPr>
              <a:t>“</a:t>
            </a:r>
            <a:r>
              <a:rPr lang="en-US" sz="1700" i="1" dirty="0">
                <a:solidFill>
                  <a:srgbClr val="E76618"/>
                </a:solidFill>
                <a:latin typeface="Trebuchet MS" panose="020B0603020202020204"/>
              </a:rPr>
              <a:t>Unemployed participants, ages 15-24, with primary or lower education</a:t>
            </a:r>
            <a:r>
              <a:rPr lang="bg-BG" sz="1700" dirty="0">
                <a:solidFill>
                  <a:prstClr val="black">
                    <a:tint val="75000"/>
                  </a:prstClr>
                </a:solidFill>
                <a:latin typeface="Trebuchet MS" panose="020B0603020202020204"/>
              </a:rPr>
              <a:t>“: </a:t>
            </a:r>
            <a:r>
              <a:rPr lang="bg-BG" sz="1700" b="1" dirty="0">
                <a:solidFill>
                  <a:prstClr val="black">
                    <a:tint val="75000"/>
                  </a:prstClr>
                </a:solidFill>
                <a:latin typeface="Trebuchet MS" panose="020B0603020202020204"/>
              </a:rPr>
              <a:t>94.2%</a:t>
            </a:r>
            <a:endParaRPr lang="en-US" sz="1700" b="1" dirty="0">
              <a:solidFill>
                <a:prstClr val="black">
                  <a:tint val="75000"/>
                </a:prstClr>
              </a:solidFill>
              <a:latin typeface="Trebuchet MS" panose="020B0603020202020204"/>
            </a:endParaRPr>
          </a:p>
          <a:p>
            <a:pPr marL="342900" lvl="0" indent="-342900" defTabSz="457200">
              <a:spcBef>
                <a:spcPts val="1000"/>
              </a:spcBef>
              <a:buClr>
                <a:srgbClr val="90C226"/>
              </a:buClr>
              <a:buSzPct val="80000"/>
              <a:buFont typeface="Wingdings" panose="05000000000000000000" pitchFamily="2" charset="2"/>
              <a:buChar char="ü"/>
            </a:pPr>
            <a:r>
              <a:rPr lang="en-US" sz="1900" dirty="0">
                <a:solidFill>
                  <a:prstClr val="black">
                    <a:lumMod val="50000"/>
                    <a:lumOff val="50000"/>
                  </a:prstClr>
                </a:solidFill>
                <a:latin typeface="Trebuchet MS" panose="020B0603020202020204"/>
              </a:rPr>
              <a:t>Expectations currently indicate that the target values will be met and exceeded by the end of the period</a:t>
            </a:r>
          </a:p>
          <a:p>
            <a:endParaRPr lang="bg-BG" dirty="0"/>
          </a:p>
        </p:txBody>
      </p:sp>
      <p:pic>
        <p:nvPicPr>
          <p:cNvPr id="4" name="Picture 3">
            <a:extLst>
              <a:ext uri="{FF2B5EF4-FFF2-40B4-BE49-F238E27FC236}">
                <a16:creationId xmlns:a16="http://schemas.microsoft.com/office/drawing/2014/main" id="{64823D93-BFEC-48A3-9DE5-BDC35AAD09E6}"/>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4E0C1401-4450-478A-9ADD-68144D664EA4}"/>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2923553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CA5829-9F69-47C7-99CD-BC853F9957B0}"/>
              </a:ext>
            </a:extLst>
          </p:cNvPr>
          <p:cNvSpPr>
            <a:spLocks noGrp="1"/>
          </p:cNvSpPr>
          <p:nvPr>
            <p:ph type="title"/>
          </p:nvPr>
        </p:nvSpPr>
        <p:spPr>
          <a:xfrm>
            <a:off x="609521" y="281187"/>
            <a:ext cx="10971372" cy="925313"/>
          </a:xfrm>
        </p:spPr>
        <p:txBody>
          <a:bodyPr>
            <a:normAutofit fontScale="90000"/>
          </a:bodyPr>
          <a:lstStyle/>
          <a:p>
            <a:r>
              <a:rPr lang="en-US" dirty="0"/>
              <a:t>SIGNIFICANT RESULTS HAVE BEEN ACHIEVED WITH RELATIVELY SMALL FUNDS</a:t>
            </a:r>
            <a:endParaRPr lang="bg-BG" dirty="0"/>
          </a:p>
        </p:txBody>
      </p:sp>
      <p:graphicFrame>
        <p:nvGraphicFramePr>
          <p:cNvPr id="5" name="Diagram 4">
            <a:extLst>
              <a:ext uri="{FF2B5EF4-FFF2-40B4-BE49-F238E27FC236}">
                <a16:creationId xmlns:a16="http://schemas.microsoft.com/office/drawing/2014/main" id="{5D93AB9A-C903-44BB-B117-779C184E9094}"/>
              </a:ext>
            </a:extLst>
          </p:cNvPr>
          <p:cNvGraphicFramePr/>
          <p:nvPr>
            <p:extLst>
              <p:ext uri="{D42A27DB-BD31-4B8C-83A1-F6EECF244321}">
                <p14:modId xmlns:p14="http://schemas.microsoft.com/office/powerpoint/2010/main" val="3187976723"/>
              </p:ext>
            </p:extLst>
          </p:nvPr>
        </p:nvGraphicFramePr>
        <p:xfrm>
          <a:off x="536657" y="1350516"/>
          <a:ext cx="10809005" cy="47878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F2793274-1251-4246-9174-D9DC7C9B03CD}"/>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12223D44-AEA2-45A5-B422-B5225B2D8532}"/>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9893824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A127F-39A1-4C36-94F6-62152B90F35F}"/>
              </a:ext>
            </a:extLst>
          </p:cNvPr>
          <p:cNvSpPr>
            <a:spLocks noGrp="1"/>
          </p:cNvSpPr>
          <p:nvPr>
            <p:ph type="title"/>
          </p:nvPr>
        </p:nvSpPr>
        <p:spPr/>
        <p:txBody>
          <a:bodyPr>
            <a:normAutofit fontScale="90000"/>
          </a:bodyPr>
          <a:lstStyle/>
          <a:p>
            <a:r>
              <a:rPr lang="en-US" dirty="0"/>
              <a:t>SIGNIFICANT RESULTS HAVE BEEN ACHIEVED WITH RELATIVELY SMALL FUNDS</a:t>
            </a:r>
            <a:endParaRPr lang="bg-BG" dirty="0"/>
          </a:p>
        </p:txBody>
      </p:sp>
      <p:graphicFrame>
        <p:nvGraphicFramePr>
          <p:cNvPr id="5" name="Diagram 4">
            <a:extLst>
              <a:ext uri="{FF2B5EF4-FFF2-40B4-BE49-F238E27FC236}">
                <a16:creationId xmlns:a16="http://schemas.microsoft.com/office/drawing/2014/main" id="{7A921B2C-F35F-4399-8E6B-2D37FD8A2BAD}"/>
              </a:ext>
            </a:extLst>
          </p:cNvPr>
          <p:cNvGraphicFramePr/>
          <p:nvPr>
            <p:extLst>
              <p:ext uri="{D42A27DB-BD31-4B8C-83A1-F6EECF244321}">
                <p14:modId xmlns:p14="http://schemas.microsoft.com/office/powerpoint/2010/main" val="3453863473"/>
              </p:ext>
            </p:extLst>
          </p:nvPr>
        </p:nvGraphicFramePr>
        <p:xfrm>
          <a:off x="536657" y="1422524"/>
          <a:ext cx="10809005" cy="47158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53D376F7-CEC3-491F-A235-66E5EC2E3F67}"/>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1CCAFD63-F8F3-46A5-BD61-9605E5C68163}"/>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6446043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8E0F64-9D3A-4E1B-A068-4A24CFB51748}"/>
              </a:ext>
            </a:extLst>
          </p:cNvPr>
          <p:cNvSpPr>
            <a:spLocks noGrp="1"/>
          </p:cNvSpPr>
          <p:nvPr>
            <p:ph type="title"/>
          </p:nvPr>
        </p:nvSpPr>
        <p:spPr/>
        <p:txBody>
          <a:bodyPr>
            <a:normAutofit/>
          </a:bodyPr>
          <a:lstStyle/>
          <a:p>
            <a:r>
              <a:rPr lang="en-GB" dirty="0"/>
              <a:t>GROSS EFFECTS</a:t>
            </a:r>
            <a:endParaRPr lang="bg-BG" dirty="0"/>
          </a:p>
        </p:txBody>
      </p:sp>
      <p:graphicFrame>
        <p:nvGraphicFramePr>
          <p:cNvPr id="6" name="Diagram 5">
            <a:extLst>
              <a:ext uri="{FF2B5EF4-FFF2-40B4-BE49-F238E27FC236}">
                <a16:creationId xmlns:a16="http://schemas.microsoft.com/office/drawing/2014/main" id="{C816B4F7-604D-4192-8639-54B2E483EA3B}"/>
              </a:ext>
            </a:extLst>
          </p:cNvPr>
          <p:cNvGraphicFramePr/>
          <p:nvPr>
            <p:extLst>
              <p:ext uri="{D42A27DB-BD31-4B8C-83A1-F6EECF244321}">
                <p14:modId xmlns:p14="http://schemas.microsoft.com/office/powerpoint/2010/main" val="4286570666"/>
              </p:ext>
            </p:extLst>
          </p:nvPr>
        </p:nvGraphicFramePr>
        <p:xfrm>
          <a:off x="406574" y="1422524"/>
          <a:ext cx="11101970" cy="47146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563A81B0-B219-4FA6-84F3-18A9C503F671}"/>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EBA16FB8-BAB0-4A04-9B13-23295F4DF6B2}"/>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1252720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F8AF90-59FD-411D-B489-858D602D819E}"/>
              </a:ext>
            </a:extLst>
          </p:cNvPr>
          <p:cNvSpPr>
            <a:spLocks noGrp="1"/>
          </p:cNvSpPr>
          <p:nvPr>
            <p:ph type="title"/>
          </p:nvPr>
        </p:nvSpPr>
        <p:spPr/>
        <p:txBody>
          <a:bodyPr>
            <a:normAutofit/>
          </a:bodyPr>
          <a:lstStyle/>
          <a:p>
            <a:r>
              <a:rPr lang="en-GB" dirty="0"/>
              <a:t>NET IMPACT</a:t>
            </a:r>
            <a:endParaRPr lang="bg-BG" dirty="0"/>
          </a:p>
        </p:txBody>
      </p:sp>
      <p:graphicFrame>
        <p:nvGraphicFramePr>
          <p:cNvPr id="5" name="Diagram 4">
            <a:extLst>
              <a:ext uri="{FF2B5EF4-FFF2-40B4-BE49-F238E27FC236}">
                <a16:creationId xmlns:a16="http://schemas.microsoft.com/office/drawing/2014/main" id="{C6F1AAEE-37F9-450F-9BED-FE592B309BD5}"/>
              </a:ext>
            </a:extLst>
          </p:cNvPr>
          <p:cNvGraphicFramePr/>
          <p:nvPr>
            <p:extLst>
              <p:ext uri="{D42A27DB-BD31-4B8C-83A1-F6EECF244321}">
                <p14:modId xmlns:p14="http://schemas.microsoft.com/office/powerpoint/2010/main" val="2991563972"/>
              </p:ext>
            </p:extLst>
          </p:nvPr>
        </p:nvGraphicFramePr>
        <p:xfrm>
          <a:off x="513942" y="1422524"/>
          <a:ext cx="11269896" cy="461883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091D2D3C-F1B8-4D10-A6DF-AA45260AC83A}"/>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6886F803-2996-45DF-A34A-0B55BE60FDD0}"/>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25175779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8552CC-58F6-4A8B-B576-2CFEC105B5B3}"/>
              </a:ext>
            </a:extLst>
          </p:cNvPr>
          <p:cNvSpPr>
            <a:spLocks noGrp="1"/>
          </p:cNvSpPr>
          <p:nvPr>
            <p:ph type="title"/>
          </p:nvPr>
        </p:nvSpPr>
        <p:spPr/>
        <p:txBody>
          <a:bodyPr>
            <a:normAutofit/>
          </a:bodyPr>
          <a:lstStyle/>
          <a:p>
            <a:r>
              <a:rPr lang="en-US" dirty="0"/>
              <a:t>NET IMPACT AT THE MACROECONOMIC LEVEL</a:t>
            </a:r>
            <a:endParaRPr lang="bg-BG" dirty="0"/>
          </a:p>
        </p:txBody>
      </p:sp>
      <p:graphicFrame>
        <p:nvGraphicFramePr>
          <p:cNvPr id="14" name="Diagram 13">
            <a:extLst>
              <a:ext uri="{FF2B5EF4-FFF2-40B4-BE49-F238E27FC236}">
                <a16:creationId xmlns:a16="http://schemas.microsoft.com/office/drawing/2014/main" id="{08FBFBB2-D500-4AF0-B3EB-3235DCDC1426}"/>
              </a:ext>
            </a:extLst>
          </p:cNvPr>
          <p:cNvGraphicFramePr/>
          <p:nvPr>
            <p:extLst>
              <p:ext uri="{D42A27DB-BD31-4B8C-83A1-F6EECF244321}">
                <p14:modId xmlns:p14="http://schemas.microsoft.com/office/powerpoint/2010/main" val="2192843659"/>
              </p:ext>
            </p:extLst>
          </p:nvPr>
        </p:nvGraphicFramePr>
        <p:xfrm>
          <a:off x="694606" y="1422524"/>
          <a:ext cx="10302977" cy="47711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15" name="Table 14">
            <a:extLst>
              <a:ext uri="{FF2B5EF4-FFF2-40B4-BE49-F238E27FC236}">
                <a16:creationId xmlns:a16="http://schemas.microsoft.com/office/drawing/2014/main" id="{E5DA9325-CBCF-4E23-85A2-AD7C08003FD2}"/>
              </a:ext>
            </a:extLst>
          </p:cNvPr>
          <p:cNvGraphicFramePr>
            <a:graphicFrameLocks noGrp="1"/>
          </p:cNvGraphicFramePr>
          <p:nvPr>
            <p:extLst>
              <p:ext uri="{D42A27DB-BD31-4B8C-83A1-F6EECF244321}">
                <p14:modId xmlns:p14="http://schemas.microsoft.com/office/powerpoint/2010/main" val="4148911577"/>
              </p:ext>
            </p:extLst>
          </p:nvPr>
        </p:nvGraphicFramePr>
        <p:xfrm>
          <a:off x="1510315" y="3761303"/>
          <a:ext cx="5078027" cy="2267730"/>
        </p:xfrm>
        <a:graphic>
          <a:graphicData uri="http://schemas.openxmlformats.org/drawingml/2006/table">
            <a:tbl>
              <a:tblPr/>
              <a:tblGrid>
                <a:gridCol w="2736971">
                  <a:extLst>
                    <a:ext uri="{9D8B030D-6E8A-4147-A177-3AD203B41FA5}">
                      <a16:colId xmlns:a16="http://schemas.microsoft.com/office/drawing/2014/main" val="181790246"/>
                    </a:ext>
                  </a:extLst>
                </a:gridCol>
                <a:gridCol w="1170528">
                  <a:extLst>
                    <a:ext uri="{9D8B030D-6E8A-4147-A177-3AD203B41FA5}">
                      <a16:colId xmlns:a16="http://schemas.microsoft.com/office/drawing/2014/main" val="3561931133"/>
                    </a:ext>
                  </a:extLst>
                </a:gridCol>
                <a:gridCol w="1170528">
                  <a:extLst>
                    <a:ext uri="{9D8B030D-6E8A-4147-A177-3AD203B41FA5}">
                      <a16:colId xmlns:a16="http://schemas.microsoft.com/office/drawing/2014/main" val="3300395641"/>
                    </a:ext>
                  </a:extLst>
                </a:gridCol>
              </a:tblGrid>
              <a:tr h="395783">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bg-BG" sz="1200" u="none" strike="noStrike" dirty="0">
                          <a:effectLst/>
                        </a:rPr>
                        <a:t>Макроикономически показател</a:t>
                      </a:r>
                      <a:endParaRPr lang="en-US" sz="1200" b="1" i="0" u="none" strike="noStrike" dirty="0">
                        <a:solidFill>
                          <a:srgbClr val="000000"/>
                        </a:solidFill>
                        <a:effectLst/>
                        <a:latin typeface="Calibri" panose="020F0502020204030204" pitchFamily="34" charset="0"/>
                      </a:endParaRPr>
                    </a:p>
                  </a:txBody>
                  <a:tcPr marL="7620" marR="7620" marT="7620" marB="0" anchor="ctr">
                    <a:lnL>
                      <a:noFill/>
                    </a:lnL>
                    <a:lnR>
                      <a:noFill/>
                    </a:lnR>
                    <a:lnT w="25400" cmpd="sng">
                      <a:solidFill>
                        <a:sysClr val="windowText" lastClr="000000"/>
                      </a:solidFill>
                    </a:lnT>
                    <a:lnB>
                      <a:noFill/>
                    </a:lnB>
                    <a:lnTlToBr w="12700" cmpd="sng">
                      <a:noFill/>
                      <a:prstDash val="solid"/>
                    </a:lnTlToBr>
                    <a:lnBlToTr w="12700" cmpd="sng">
                      <a:noFill/>
                      <a:prstDash val="solid"/>
                    </a:lnBlToTr>
                    <a:solidFill>
                      <a:srgbClr val="2C3C43">
                        <a:lumMod val="20000"/>
                        <a:lumOff val="80000"/>
                      </a:srgbClr>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en-US" sz="1200" u="none" strike="noStrike" dirty="0">
                          <a:effectLst/>
                        </a:rPr>
                        <a:t>Effect by </a:t>
                      </a:r>
                      <a:r>
                        <a:rPr lang="bg-BG" sz="1200" u="none" strike="noStrike" dirty="0">
                          <a:effectLst/>
                        </a:rPr>
                        <a:t>2020 г.</a:t>
                      </a:r>
                      <a:endParaRPr lang="en-US" sz="1200" b="1" i="0" u="none" strike="noStrike" dirty="0">
                        <a:solidFill>
                          <a:srgbClr val="000000"/>
                        </a:solidFill>
                        <a:effectLst/>
                        <a:latin typeface="Calibri" panose="020F0502020204030204" pitchFamily="34" charset="0"/>
                      </a:endParaRPr>
                    </a:p>
                  </a:txBody>
                  <a:tcPr marL="7620" marR="7620" marT="7620" marB="0" anchor="ctr">
                    <a:lnL>
                      <a:noFill/>
                    </a:lnL>
                    <a:lnR>
                      <a:noFill/>
                    </a:lnR>
                    <a:lnT w="25400" cmpd="sng">
                      <a:solidFill>
                        <a:sysClr val="windowText" lastClr="000000"/>
                      </a:solidFill>
                    </a:lnT>
                    <a:lnB>
                      <a:noFill/>
                    </a:lnB>
                    <a:lnTlToBr w="12700" cmpd="sng">
                      <a:noFill/>
                      <a:prstDash val="solid"/>
                    </a:lnTlToBr>
                    <a:lnBlToTr w="12700" cmpd="sng">
                      <a:noFill/>
                      <a:prstDash val="solid"/>
                    </a:lnBlToTr>
                    <a:solidFill>
                      <a:srgbClr val="2C3C43">
                        <a:lumMod val="20000"/>
                        <a:lumOff val="80000"/>
                      </a:srgbClr>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en-US" sz="1200" u="none" strike="noStrike" dirty="0">
                          <a:effectLst/>
                        </a:rPr>
                        <a:t>Effect by </a:t>
                      </a:r>
                      <a:r>
                        <a:rPr lang="bg-BG" sz="1200" u="none" strike="noStrike" dirty="0">
                          <a:effectLst/>
                        </a:rPr>
                        <a:t>2023 г.</a:t>
                      </a:r>
                      <a:endParaRPr lang="en-US" sz="1200" b="1" i="0" u="none" strike="noStrike" dirty="0">
                        <a:solidFill>
                          <a:srgbClr val="000000"/>
                        </a:solidFill>
                        <a:effectLst/>
                        <a:latin typeface="Calibri" panose="020F0502020204030204" pitchFamily="34" charset="0"/>
                      </a:endParaRPr>
                    </a:p>
                  </a:txBody>
                  <a:tcPr marL="7620" marR="7620" marT="7620" marB="0" anchor="ctr">
                    <a:lnL>
                      <a:noFill/>
                    </a:lnL>
                    <a:lnR>
                      <a:noFill/>
                    </a:lnR>
                    <a:lnT w="25400" cmpd="sng">
                      <a:solidFill>
                        <a:sysClr val="windowText" lastClr="000000"/>
                      </a:solidFill>
                    </a:lnT>
                    <a:lnB>
                      <a:noFill/>
                    </a:lnB>
                    <a:lnTlToBr w="12700" cmpd="sng">
                      <a:noFill/>
                      <a:prstDash val="solid"/>
                    </a:lnTlToBr>
                    <a:lnBlToTr w="12700" cmpd="sng">
                      <a:noFill/>
                      <a:prstDash val="solid"/>
                    </a:lnBlToTr>
                    <a:solidFill>
                      <a:srgbClr val="2C3C43">
                        <a:lumMod val="20000"/>
                        <a:lumOff val="80000"/>
                      </a:srgbClr>
                    </a:solidFill>
                  </a:tcPr>
                </a:tc>
                <a:extLst>
                  <a:ext uri="{0D108BD9-81ED-4DB2-BD59-A6C34878D82A}">
                    <a16:rowId xmlns:a16="http://schemas.microsoft.com/office/drawing/2014/main" val="3187611966"/>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US" sz="1200" u="none" strike="noStrike" dirty="0">
                          <a:effectLst/>
                        </a:rPr>
                        <a:t>GDP</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1,0%</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a:effectLst/>
                        </a:rPr>
                        <a:t>0,8%</a:t>
                      </a:r>
                      <a:endParaRPr lang="en-US" sz="12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295007153"/>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GB" sz="1200" u="none" strike="noStrike" dirty="0">
                          <a:effectLst/>
                        </a:rPr>
                        <a:t>Private consumption</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a:effectLst/>
                        </a:rPr>
                        <a:t>1,1%</a:t>
                      </a:r>
                      <a:endParaRPr lang="en-US" sz="12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0,9%</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41257935"/>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GB" sz="1200" u="none" strike="noStrike" dirty="0">
                          <a:effectLst/>
                        </a:rPr>
                        <a:t>Private investment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a:effectLst/>
                        </a:rPr>
                        <a:t>1,8%</a:t>
                      </a:r>
                      <a:endParaRPr lang="en-US" sz="12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0,7%</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366354432"/>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US" sz="1200" u="none" strike="noStrike" dirty="0">
                          <a:effectLst/>
                        </a:rPr>
                        <a:t>Employment</a:t>
                      </a:r>
                      <a:r>
                        <a:rPr lang="bg-BG" sz="1200" u="none" strike="noStrike" dirty="0">
                          <a:effectLst/>
                        </a:rPr>
                        <a:t> (15-64 </a:t>
                      </a:r>
                      <a:r>
                        <a:rPr lang="en-US" sz="1200" u="none" strike="noStrike" dirty="0">
                          <a:effectLst/>
                        </a:rPr>
                        <a:t>years</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a:effectLst/>
                        </a:rPr>
                        <a:t>1,8%</a:t>
                      </a:r>
                      <a:endParaRPr lang="en-US" sz="12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1,4%</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211386312"/>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GB" sz="1200" u="none" strike="noStrike" dirty="0">
                          <a:effectLst/>
                        </a:rPr>
                        <a:t>Unemployment rate </a:t>
                      </a:r>
                      <a:r>
                        <a:rPr lang="bg-BG" sz="1200" u="none" strike="noStrike" dirty="0">
                          <a:effectLst/>
                        </a:rPr>
                        <a:t>(15-64 </a:t>
                      </a:r>
                      <a:r>
                        <a:rPr lang="en-US" sz="1200" u="none" strike="noStrike" dirty="0">
                          <a:effectLst/>
                        </a:rPr>
                        <a:t>years</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-0,87 </a:t>
                      </a:r>
                      <a:r>
                        <a:rPr lang="en-US" sz="1200" u="none" strike="noStrike" dirty="0" err="1">
                          <a:effectLst/>
                        </a:rPr>
                        <a:t>p.p</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-0,69 </a:t>
                      </a:r>
                      <a:r>
                        <a:rPr lang="en-US" sz="1200" u="none" strike="noStrike" dirty="0" err="1">
                          <a:effectLst/>
                        </a:rPr>
                        <a:t>p.p</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240669013"/>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GB" sz="1200" u="none" strike="noStrike" dirty="0">
                          <a:effectLst/>
                        </a:rPr>
                        <a:t>Average salary</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a:effectLst/>
                        </a:rPr>
                        <a:t>1,6%</a:t>
                      </a:r>
                      <a:endParaRPr lang="en-US" sz="1200" b="0" i="0" u="none" strike="noStrike">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2,6%</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a:no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3270409344"/>
                  </a:ext>
                </a:extLst>
              </a:tr>
              <a:tr h="267421">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just" fontAlgn="ctr"/>
                      <a:r>
                        <a:rPr lang="en-GB" sz="1200" u="none" strike="noStrike" dirty="0">
                          <a:effectLst/>
                        </a:rPr>
                        <a:t>Budget balance,% of GDP</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0,19 </a:t>
                      </a:r>
                      <a:r>
                        <a:rPr lang="en-US" sz="1200" u="none" strike="noStrike" dirty="0" err="1">
                          <a:effectLst/>
                        </a:rPr>
                        <a:t>p.p</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 lastClr="FFFFFF"/>
                    </a:solidFill>
                  </a:tcPr>
                </a:tc>
                <a:tc>
                  <a:txBody>
                    <a:bodyPr/>
                    <a:lstStyle>
                      <a:lvl1pPr marL="0" algn="l" defTabSz="1229502" rtl="0" eaLnBrk="1" latinLnBrk="0" hangingPunct="1">
                        <a:defRPr sz="2400" kern="1200">
                          <a:solidFill>
                            <a:schemeClr val="dk1"/>
                          </a:solidFill>
                          <a:latin typeface="Trebuchet MS" panose="020B0603020202020204"/>
                        </a:defRPr>
                      </a:lvl1pPr>
                      <a:lvl2pPr marL="614751" algn="l" defTabSz="1229502" rtl="0" eaLnBrk="1" latinLnBrk="0" hangingPunct="1">
                        <a:defRPr sz="2400" kern="1200">
                          <a:solidFill>
                            <a:schemeClr val="dk1"/>
                          </a:solidFill>
                          <a:latin typeface="Trebuchet MS" panose="020B0603020202020204"/>
                        </a:defRPr>
                      </a:lvl2pPr>
                      <a:lvl3pPr marL="1229502" algn="l" defTabSz="1229502" rtl="0" eaLnBrk="1" latinLnBrk="0" hangingPunct="1">
                        <a:defRPr sz="2400" kern="1200">
                          <a:solidFill>
                            <a:schemeClr val="dk1"/>
                          </a:solidFill>
                          <a:latin typeface="Trebuchet MS" panose="020B0603020202020204"/>
                        </a:defRPr>
                      </a:lvl3pPr>
                      <a:lvl4pPr marL="1844253" algn="l" defTabSz="1229502" rtl="0" eaLnBrk="1" latinLnBrk="0" hangingPunct="1">
                        <a:defRPr sz="2400" kern="1200">
                          <a:solidFill>
                            <a:schemeClr val="dk1"/>
                          </a:solidFill>
                          <a:latin typeface="Trebuchet MS" panose="020B0603020202020204"/>
                        </a:defRPr>
                      </a:lvl4pPr>
                      <a:lvl5pPr marL="2459004" algn="l" defTabSz="1229502" rtl="0" eaLnBrk="1" latinLnBrk="0" hangingPunct="1">
                        <a:defRPr sz="2400" kern="1200">
                          <a:solidFill>
                            <a:schemeClr val="dk1"/>
                          </a:solidFill>
                          <a:latin typeface="Trebuchet MS" panose="020B0603020202020204"/>
                        </a:defRPr>
                      </a:lvl5pPr>
                      <a:lvl6pPr marL="3073756" algn="l" defTabSz="1229502" rtl="0" eaLnBrk="1" latinLnBrk="0" hangingPunct="1">
                        <a:defRPr sz="2400" kern="1200">
                          <a:solidFill>
                            <a:schemeClr val="dk1"/>
                          </a:solidFill>
                          <a:latin typeface="Trebuchet MS" panose="020B0603020202020204"/>
                        </a:defRPr>
                      </a:lvl6pPr>
                      <a:lvl7pPr marL="3688507" algn="l" defTabSz="1229502" rtl="0" eaLnBrk="1" latinLnBrk="0" hangingPunct="1">
                        <a:defRPr sz="2400" kern="1200">
                          <a:solidFill>
                            <a:schemeClr val="dk1"/>
                          </a:solidFill>
                          <a:latin typeface="Trebuchet MS" panose="020B0603020202020204"/>
                        </a:defRPr>
                      </a:lvl7pPr>
                      <a:lvl8pPr marL="4303258" algn="l" defTabSz="1229502" rtl="0" eaLnBrk="1" latinLnBrk="0" hangingPunct="1">
                        <a:defRPr sz="2400" kern="1200">
                          <a:solidFill>
                            <a:schemeClr val="dk1"/>
                          </a:solidFill>
                          <a:latin typeface="Trebuchet MS" panose="020B0603020202020204"/>
                        </a:defRPr>
                      </a:lvl8pPr>
                      <a:lvl9pPr marL="4918009" algn="l" defTabSz="1229502" rtl="0" eaLnBrk="1" latinLnBrk="0" hangingPunct="1">
                        <a:defRPr sz="2400" kern="1200">
                          <a:solidFill>
                            <a:schemeClr val="dk1"/>
                          </a:solidFill>
                          <a:latin typeface="Trebuchet MS" panose="020B0603020202020204"/>
                        </a:defRPr>
                      </a:lvl9pPr>
                    </a:lstStyle>
                    <a:p>
                      <a:pPr algn="ctr" fontAlgn="ctr"/>
                      <a:r>
                        <a:rPr lang="bg-BG" sz="1200" u="none" strike="noStrike" dirty="0">
                          <a:effectLst/>
                        </a:rPr>
                        <a:t>0,15 </a:t>
                      </a:r>
                      <a:r>
                        <a:rPr lang="en-US" sz="1200" u="none" strike="noStrike" dirty="0" err="1">
                          <a:effectLst/>
                        </a:rPr>
                        <a:t>p.p</a:t>
                      </a:r>
                      <a:r>
                        <a:rPr lang="bg-BG" sz="1200" u="none" strike="noStrike" dirty="0">
                          <a:effectLst/>
                        </a:rPr>
                        <a:t>.</a:t>
                      </a:r>
                      <a:endParaRPr lang="en-US" sz="1200" b="0" i="0" u="none" strike="noStrike" dirty="0">
                        <a:solidFill>
                          <a:srgbClr val="000000"/>
                        </a:solidFill>
                        <a:effectLst/>
                        <a:latin typeface="Calibri" panose="020F0502020204030204" pitchFamily="34" charset="0"/>
                      </a:endParaRPr>
                    </a:p>
                  </a:txBody>
                  <a:tcPr marL="7620" marR="7620" marT="7620" marB="0" anchor="ctr">
                    <a:lnL>
                      <a:noFill/>
                    </a:lnL>
                    <a:lnR>
                      <a:noFill/>
                    </a:lnR>
                    <a:lnT>
                      <a:noFill/>
                    </a:lnT>
                    <a:lnB w="25400" cmpd="sng">
                      <a:solidFill>
                        <a:sysClr val="windowText" lastClr="000000"/>
                      </a:solidFill>
                    </a:lnB>
                    <a:lnTlToBr w="12700" cmpd="sng">
                      <a:noFill/>
                      <a:prstDash val="solid"/>
                    </a:lnTlToBr>
                    <a:lnBlToTr w="12700" cmpd="sng">
                      <a:noFill/>
                      <a:prstDash val="solid"/>
                    </a:lnBlToTr>
                    <a:solidFill>
                      <a:sysClr val="window" lastClr="FFFFFF"/>
                    </a:solidFill>
                  </a:tcPr>
                </a:tc>
                <a:extLst>
                  <a:ext uri="{0D108BD9-81ED-4DB2-BD59-A6C34878D82A}">
                    <a16:rowId xmlns:a16="http://schemas.microsoft.com/office/drawing/2014/main" val="2980962018"/>
                  </a:ext>
                </a:extLst>
              </a:tr>
            </a:tbl>
          </a:graphicData>
        </a:graphic>
      </p:graphicFrame>
      <p:pic>
        <p:nvPicPr>
          <p:cNvPr id="16" name="Picture 15" descr="A picture containing clipart&#10;&#10;Description automatically generated">
            <a:extLst>
              <a:ext uri="{FF2B5EF4-FFF2-40B4-BE49-F238E27FC236}">
                <a16:creationId xmlns:a16="http://schemas.microsoft.com/office/drawing/2014/main" id="{EFBBE6A4-E58C-4923-96C8-0C9E99F2ECE6}"/>
              </a:ext>
            </a:extLst>
          </p:cNvPr>
          <p:cNvPicPr>
            <a:picLocks noChangeAspect="1"/>
          </p:cNvPicPr>
          <p:nvPr/>
        </p:nvPicPr>
        <p:blipFill>
          <a:blip r:embed="rId7"/>
          <a:stretch>
            <a:fillRect/>
          </a:stretch>
        </p:blipFill>
        <p:spPr>
          <a:xfrm>
            <a:off x="5521333" y="6058589"/>
            <a:ext cx="1067009" cy="290535"/>
          </a:xfrm>
          <a:prstGeom prst="rect">
            <a:avLst/>
          </a:prstGeom>
        </p:spPr>
      </p:pic>
      <p:pic>
        <p:nvPicPr>
          <p:cNvPr id="6" name="Picture 5">
            <a:extLst>
              <a:ext uri="{FF2B5EF4-FFF2-40B4-BE49-F238E27FC236}">
                <a16:creationId xmlns:a16="http://schemas.microsoft.com/office/drawing/2014/main" id="{065D3549-1005-48B4-9409-8A545126E0C4}"/>
              </a:ext>
            </a:extLst>
          </p:cNvPr>
          <p:cNvPicPr>
            <a:picLocks noChangeAspect="1"/>
          </p:cNvPicPr>
          <p:nvPr/>
        </p:nvPicPr>
        <p:blipFill>
          <a:blip r:embed="rId8"/>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F85CD8C5-4DBC-4C78-B3E1-E9DB8FA92B38}"/>
              </a:ext>
            </a:extLst>
          </p:cNvPr>
          <p:cNvPicPr>
            <a:picLocks noChangeAspect="1"/>
          </p:cNvPicPr>
          <p:nvPr/>
        </p:nvPicPr>
        <p:blipFill>
          <a:blip r:embed="rId9"/>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696311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F638CCA-DBB3-403E-B6B5-6772EC5296EB}"/>
              </a:ext>
            </a:extLst>
          </p:cNvPr>
          <p:cNvSpPr>
            <a:spLocks noGrp="1"/>
          </p:cNvSpPr>
          <p:nvPr>
            <p:ph type="title"/>
          </p:nvPr>
        </p:nvSpPr>
        <p:spPr>
          <a:xfrm>
            <a:off x="86625" y="1494532"/>
            <a:ext cx="12017162" cy="1602592"/>
          </a:xfrm>
          <a:solidFill>
            <a:schemeClr val="accent1">
              <a:lumMod val="20000"/>
              <a:lumOff val="80000"/>
            </a:schemeClr>
          </a:solidFill>
          <a:ln w="57150">
            <a:solidFill>
              <a:schemeClr val="bg1"/>
            </a:solidFill>
          </a:ln>
        </p:spPr>
        <p:txBody>
          <a:bodyPr>
            <a:normAutofit/>
          </a:bodyPr>
          <a:lstStyle/>
          <a:p>
            <a:pPr algn="ctr"/>
            <a:r>
              <a:rPr lang="en-GB" sz="4400" dirty="0"/>
              <a:t>Implementation challenges and recommendations</a:t>
            </a:r>
            <a:endParaRPr lang="ru-RU" sz="4400" dirty="0"/>
          </a:p>
        </p:txBody>
      </p:sp>
      <p:pic>
        <p:nvPicPr>
          <p:cNvPr id="5" name="Picture 4">
            <a:extLst>
              <a:ext uri="{FF2B5EF4-FFF2-40B4-BE49-F238E27FC236}">
                <a16:creationId xmlns:a16="http://schemas.microsoft.com/office/drawing/2014/main" id="{B6B79A2A-0475-4B4D-BD29-41B7287F2CC9}"/>
              </a:ext>
            </a:extLst>
          </p:cNvPr>
          <p:cNvPicPr>
            <a:picLocks noChangeAspect="1"/>
          </p:cNvPicPr>
          <p:nvPr/>
        </p:nvPicPr>
        <p:blipFill rotWithShape="1">
          <a:blip r:embed="rId2">
            <a:duotone>
              <a:prstClr val="black"/>
              <a:schemeClr val="accent1">
                <a:tint val="45000"/>
                <a:satMod val="400000"/>
              </a:schemeClr>
            </a:duotone>
          </a:blip>
          <a:srcRect b="5179"/>
          <a:stretch/>
        </p:blipFill>
        <p:spPr>
          <a:xfrm>
            <a:off x="6573371" y="3294732"/>
            <a:ext cx="5530416" cy="2731232"/>
          </a:xfrm>
          <a:prstGeom prst="rect">
            <a:avLst/>
          </a:prstGeom>
        </p:spPr>
      </p:pic>
      <p:pic>
        <p:nvPicPr>
          <p:cNvPr id="6" name="Picture 5">
            <a:extLst>
              <a:ext uri="{FF2B5EF4-FFF2-40B4-BE49-F238E27FC236}">
                <a16:creationId xmlns:a16="http://schemas.microsoft.com/office/drawing/2014/main" id="{994BB205-31C2-4F7C-822C-FBD615D9B069}"/>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9D4B022F-E856-4C33-B05A-0F371A14DCC0}"/>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9797608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A24CD-1E01-4572-942D-C65B383D020F}"/>
              </a:ext>
            </a:extLst>
          </p:cNvPr>
          <p:cNvSpPr>
            <a:spLocks noGrp="1"/>
          </p:cNvSpPr>
          <p:nvPr>
            <p:ph type="title"/>
          </p:nvPr>
        </p:nvSpPr>
        <p:spPr/>
        <p:txBody>
          <a:bodyPr>
            <a:normAutofit/>
          </a:bodyPr>
          <a:lstStyle/>
          <a:p>
            <a:r>
              <a:rPr lang="en-US" dirty="0"/>
              <a:t>CHALLENGES TO FORMULATING / UPDATING MEASURES</a:t>
            </a:r>
            <a:endParaRPr lang="bg-BG" dirty="0"/>
          </a:p>
        </p:txBody>
      </p:sp>
      <p:graphicFrame>
        <p:nvGraphicFramePr>
          <p:cNvPr id="5" name="Diagram 4">
            <a:extLst>
              <a:ext uri="{FF2B5EF4-FFF2-40B4-BE49-F238E27FC236}">
                <a16:creationId xmlns:a16="http://schemas.microsoft.com/office/drawing/2014/main" id="{C2CE4611-CBDA-490C-B84E-90FF8D9C211D}"/>
              </a:ext>
            </a:extLst>
          </p:cNvPr>
          <p:cNvGraphicFramePr/>
          <p:nvPr>
            <p:extLst>
              <p:ext uri="{D42A27DB-BD31-4B8C-83A1-F6EECF244321}">
                <p14:modId xmlns:p14="http://schemas.microsoft.com/office/powerpoint/2010/main" val="306439752"/>
              </p:ext>
            </p:extLst>
          </p:nvPr>
        </p:nvGraphicFramePr>
        <p:xfrm>
          <a:off x="612091" y="1350516"/>
          <a:ext cx="10968802" cy="50989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56D6334E-5AD8-4F40-978D-038A30BE8888}"/>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D57E13B7-8A3A-4CE7-9E57-F7D84B8F3E9B}"/>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4816120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A0888-DD58-401A-8AB9-8E6317612878}"/>
              </a:ext>
            </a:extLst>
          </p:cNvPr>
          <p:cNvSpPr>
            <a:spLocks noGrp="1"/>
          </p:cNvSpPr>
          <p:nvPr>
            <p:ph type="title"/>
          </p:nvPr>
        </p:nvSpPr>
        <p:spPr/>
        <p:txBody>
          <a:bodyPr>
            <a:normAutofit/>
          </a:bodyPr>
          <a:lstStyle/>
          <a:p>
            <a:r>
              <a:rPr lang="en-US" dirty="0"/>
              <a:t>CHALLENGES TO FORMULATING / UPDATING MEASURES</a:t>
            </a:r>
            <a:endParaRPr lang="bg-BG" dirty="0"/>
          </a:p>
        </p:txBody>
      </p:sp>
      <p:graphicFrame>
        <p:nvGraphicFramePr>
          <p:cNvPr id="5" name="Diagram 4">
            <a:extLst>
              <a:ext uri="{FF2B5EF4-FFF2-40B4-BE49-F238E27FC236}">
                <a16:creationId xmlns:a16="http://schemas.microsoft.com/office/drawing/2014/main" id="{570D4693-1579-41DC-A0FB-37D6B83DD953}"/>
              </a:ext>
            </a:extLst>
          </p:cNvPr>
          <p:cNvGraphicFramePr/>
          <p:nvPr>
            <p:extLst>
              <p:ext uri="{D42A27DB-BD31-4B8C-83A1-F6EECF244321}">
                <p14:modId xmlns:p14="http://schemas.microsoft.com/office/powerpoint/2010/main" val="4008424394"/>
              </p:ext>
            </p:extLst>
          </p:nvPr>
        </p:nvGraphicFramePr>
        <p:xfrm>
          <a:off x="611599" y="1566540"/>
          <a:ext cx="10969294" cy="46782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945E80C5-2053-4158-9680-8CCC8C67B2E9}"/>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91EE4BBF-5B46-4955-AAAC-81C26F3940F8}"/>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4601575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0627B-5952-43D5-85BD-A263816E21C5}"/>
              </a:ext>
            </a:extLst>
          </p:cNvPr>
          <p:cNvSpPr>
            <a:spLocks noGrp="1"/>
          </p:cNvSpPr>
          <p:nvPr>
            <p:ph type="title"/>
          </p:nvPr>
        </p:nvSpPr>
        <p:spPr/>
        <p:txBody>
          <a:bodyPr>
            <a:normAutofit/>
          </a:bodyPr>
          <a:lstStyle/>
          <a:p>
            <a:r>
              <a:rPr lang="en-US" dirty="0"/>
              <a:t>CHALLENGES TO FORMULATING/ UPDATING </a:t>
            </a:r>
            <a:r>
              <a:rPr lang="en-US" dirty="0" err="1"/>
              <a:t>MEASures</a:t>
            </a:r>
            <a:endParaRPr lang="bg-BG" dirty="0"/>
          </a:p>
        </p:txBody>
      </p:sp>
      <p:sp>
        <p:nvSpPr>
          <p:cNvPr id="4" name="Rectangle 3">
            <a:extLst>
              <a:ext uri="{FF2B5EF4-FFF2-40B4-BE49-F238E27FC236}">
                <a16:creationId xmlns:a16="http://schemas.microsoft.com/office/drawing/2014/main" id="{5032E8AC-12A4-4D7C-BE3D-1340E914BA18}"/>
              </a:ext>
            </a:extLst>
          </p:cNvPr>
          <p:cNvSpPr/>
          <p:nvPr/>
        </p:nvSpPr>
        <p:spPr>
          <a:xfrm>
            <a:off x="490956" y="1782564"/>
            <a:ext cx="11208500" cy="3554819"/>
          </a:xfrm>
          <a:prstGeom prst="rect">
            <a:avLst/>
          </a:prstGeom>
          <a:solidFill>
            <a:schemeClr val="accent1">
              <a:lumMod val="20000"/>
              <a:lumOff val="80000"/>
            </a:schemeClr>
          </a:solidFill>
          <a:ln w="57150">
            <a:solidFill>
              <a:schemeClr val="accent1">
                <a:lumMod val="60000"/>
                <a:lumOff val="40000"/>
              </a:schemeClr>
            </a:solidFill>
          </a:ln>
        </p:spPr>
        <p:txBody>
          <a:bodyPr wrap="square">
            <a:spAutoFit/>
          </a:bodyPr>
          <a:lstStyle/>
          <a:p>
            <a:pPr>
              <a:spcAft>
                <a:spcPts val="600"/>
              </a:spcAft>
            </a:pPr>
            <a:r>
              <a:rPr lang="en-US" sz="2800" i="1" dirty="0">
                <a:latin typeface="Calibri" panose="020F0502020204030204" pitchFamily="34" charset="0"/>
                <a:ea typeface="Times New Roman" panose="02020603050405020304" pitchFamily="18" charset="0"/>
                <a:cs typeface="Times New Roman" panose="02020603050405020304" pitchFamily="18" charset="0"/>
              </a:rPr>
              <a:t>Recommendations for improving the functionality and usability of the EA information system with respect to </a:t>
            </a:r>
            <a:r>
              <a:rPr lang="bg-BG" sz="2800" i="1" dirty="0">
                <a:latin typeface="Calibri" panose="020F0502020204030204" pitchFamily="34" charset="0"/>
                <a:ea typeface="Times New Roman" panose="02020603050405020304" pitchFamily="18" charset="0"/>
                <a:cs typeface="Times New Roman" panose="02020603050405020304" pitchFamily="18" charset="0"/>
              </a:rPr>
              <a:t>:</a:t>
            </a:r>
          </a:p>
          <a:p>
            <a:pPr marL="457200" indent="-457200">
              <a:spcAft>
                <a:spcPts val="600"/>
              </a:spcAft>
              <a:buFont typeface="Arial" panose="020B0604020202020204" pitchFamily="34" charset="0"/>
              <a:buChar char="•"/>
            </a:pPr>
            <a:r>
              <a:rPr lang="en-US" sz="2200" i="1" dirty="0">
                <a:latin typeface="Calibri" panose="020F0502020204030204" pitchFamily="34" charset="0"/>
                <a:ea typeface="Times New Roman" panose="02020603050405020304" pitchFamily="18" charset="0"/>
                <a:cs typeface="Times New Roman" panose="02020603050405020304" pitchFamily="18" charset="0"/>
              </a:rPr>
              <a:t>Preparation of detailed reports for the target groups / sub-groups in order to inform the management process and formulate specific measures adequately</a:t>
            </a:r>
            <a:endParaRPr lang="ru-RU" sz="2200" i="1" dirty="0">
              <a:latin typeface="Calibri" panose="020F0502020204030204" pitchFamily="34" charset="0"/>
              <a:ea typeface="Times New Roman" panose="02020603050405020304" pitchFamily="18" charset="0"/>
              <a:cs typeface="Times New Roman" panose="02020603050405020304" pitchFamily="18" charset="0"/>
            </a:endParaRPr>
          </a:p>
          <a:p>
            <a:pPr marL="914400" lvl="1" indent="-457200">
              <a:spcAft>
                <a:spcPts val="600"/>
              </a:spcAft>
              <a:buFont typeface="Symbol" panose="05050102010706020507" pitchFamily="18" charset="2"/>
              <a:buChar char=""/>
            </a:pPr>
            <a:r>
              <a:rPr lang="en-US" sz="2200" i="1" dirty="0">
                <a:latin typeface="Calibri" panose="020F0502020204030204" pitchFamily="34" charset="0"/>
                <a:ea typeface="Times New Roman" panose="02020603050405020304" pitchFamily="18" charset="0"/>
                <a:cs typeface="Times New Roman" panose="02020603050405020304" pitchFamily="18" charset="0"/>
              </a:rPr>
              <a:t>And developing regular analyzes of the status, needs and behaviors of the target groups / sub-groups, as well as making ongoing net assessments of the specific group-level approaches implemented</a:t>
            </a:r>
            <a:endParaRPr lang="ru-RU" sz="2200" i="1" dirty="0">
              <a:latin typeface="Calibri" panose="020F0502020204030204" pitchFamily="34" charset="0"/>
              <a:ea typeface="Times New Roman" panose="02020603050405020304" pitchFamily="18" charset="0"/>
              <a:cs typeface="Times New Roman" panose="02020603050405020304" pitchFamily="18" charset="0"/>
            </a:endParaRPr>
          </a:p>
          <a:p>
            <a:pPr marL="457200" indent="-457200">
              <a:spcAft>
                <a:spcPts val="600"/>
              </a:spcAft>
              <a:buFont typeface="Arial" panose="020B0604020202020204" pitchFamily="34" charset="0"/>
              <a:buChar char="•"/>
            </a:pPr>
            <a:r>
              <a:rPr lang="en-US" sz="2200" i="1" dirty="0">
                <a:latin typeface="Calibri" panose="020F0502020204030204" pitchFamily="34" charset="0"/>
                <a:ea typeface="Times New Roman" panose="02020603050405020304" pitchFamily="18" charset="0"/>
                <a:cs typeface="Times New Roman" panose="02020603050405020304" pitchFamily="18" charset="0"/>
              </a:rPr>
              <a:t>Possibility of sampling (participants in procedures and control groups) and implementing regular monitoring of the youth labor market realization</a:t>
            </a:r>
            <a:endParaRPr lang="ru-RU" sz="2200" i="1"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A0FA81B3-B39E-4167-8695-36CB6C475839}"/>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5CAE6E22-C825-478B-B909-EFE6DB762CB5}"/>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29043283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45E5F58-0540-446D-8F9C-AF88B88D64E6}"/>
              </a:ext>
            </a:extLst>
          </p:cNvPr>
          <p:cNvPicPr>
            <a:picLocks noChangeAspect="1"/>
          </p:cNvPicPr>
          <p:nvPr/>
        </p:nvPicPr>
        <p:blipFill>
          <a:blip r:embed="rId2"/>
          <a:stretch>
            <a:fillRect/>
          </a:stretch>
        </p:blipFill>
        <p:spPr>
          <a:xfrm>
            <a:off x="1270670" y="19063"/>
            <a:ext cx="9793088" cy="6155989"/>
          </a:xfrm>
          <a:prstGeom prst="rect">
            <a:avLst/>
          </a:prstGeom>
        </p:spPr>
      </p:pic>
      <p:pic>
        <p:nvPicPr>
          <p:cNvPr id="3" name="Picture 2">
            <a:extLst>
              <a:ext uri="{FF2B5EF4-FFF2-40B4-BE49-F238E27FC236}">
                <a16:creationId xmlns:a16="http://schemas.microsoft.com/office/drawing/2014/main" id="{2BC9C9A0-6DAB-4204-A03E-761613807869}"/>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7BB774B8-AB7C-4249-920B-2B5003A586B2}"/>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3826885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6305-D42B-4692-A5BB-4694FB1028FB}"/>
              </a:ext>
            </a:extLst>
          </p:cNvPr>
          <p:cNvSpPr>
            <a:spLocks noGrp="1"/>
          </p:cNvSpPr>
          <p:nvPr>
            <p:ph type="title"/>
          </p:nvPr>
        </p:nvSpPr>
        <p:spPr/>
        <p:txBody>
          <a:bodyPr>
            <a:normAutofit fontScale="90000"/>
          </a:bodyPr>
          <a:lstStyle/>
          <a:p>
            <a:r>
              <a:rPr lang="en-US" dirty="0"/>
              <a:t>Educational imbalances and the problem of quality of knowledge and skills</a:t>
            </a:r>
            <a:endParaRPr lang="bg-BG" dirty="0"/>
          </a:p>
        </p:txBody>
      </p:sp>
      <p:graphicFrame>
        <p:nvGraphicFramePr>
          <p:cNvPr id="7" name="Diagram 6">
            <a:extLst>
              <a:ext uri="{FF2B5EF4-FFF2-40B4-BE49-F238E27FC236}">
                <a16:creationId xmlns:a16="http://schemas.microsoft.com/office/drawing/2014/main" id="{2C820C96-1899-4BF9-ADAD-BA77F0185868}"/>
              </a:ext>
            </a:extLst>
          </p:cNvPr>
          <p:cNvGraphicFramePr/>
          <p:nvPr>
            <p:extLst>
              <p:ext uri="{D42A27DB-BD31-4B8C-83A1-F6EECF244321}">
                <p14:modId xmlns:p14="http://schemas.microsoft.com/office/powerpoint/2010/main" val="127457160"/>
              </p:ext>
            </p:extLst>
          </p:nvPr>
        </p:nvGraphicFramePr>
        <p:xfrm>
          <a:off x="598801" y="1216241"/>
          <a:ext cx="10613696" cy="482512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2FCD42E8-F595-4F2E-806C-0CF694362359}"/>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3C960417-6D8B-4DEB-86FE-25B8D323422F}"/>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6465127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909A1-78CD-4470-9E54-D827C6184522}"/>
              </a:ext>
            </a:extLst>
          </p:cNvPr>
          <p:cNvSpPr>
            <a:spLocks noGrp="1"/>
          </p:cNvSpPr>
          <p:nvPr>
            <p:ph type="title"/>
          </p:nvPr>
        </p:nvSpPr>
        <p:spPr/>
        <p:txBody>
          <a:bodyPr>
            <a:normAutofit fontScale="90000"/>
          </a:bodyPr>
          <a:lstStyle/>
          <a:p>
            <a:r>
              <a:rPr lang="en-US" dirty="0"/>
              <a:t>EDUCATIONAL IMBALANCES AND THE PROBLEM OF QUALITY OF KNOWLEDGE AND SKILLS</a:t>
            </a:r>
            <a:endParaRPr lang="bg-BG" dirty="0"/>
          </a:p>
        </p:txBody>
      </p:sp>
      <p:sp>
        <p:nvSpPr>
          <p:cNvPr id="4" name="Rectangle 3">
            <a:extLst>
              <a:ext uri="{FF2B5EF4-FFF2-40B4-BE49-F238E27FC236}">
                <a16:creationId xmlns:a16="http://schemas.microsoft.com/office/drawing/2014/main" id="{299A4304-7414-47D9-B9E5-3770AE8C030C}"/>
              </a:ext>
            </a:extLst>
          </p:cNvPr>
          <p:cNvSpPr/>
          <p:nvPr/>
        </p:nvSpPr>
        <p:spPr>
          <a:xfrm>
            <a:off x="532191" y="1802596"/>
            <a:ext cx="11048702" cy="3416320"/>
          </a:xfrm>
          <a:prstGeom prst="rect">
            <a:avLst/>
          </a:prstGeom>
          <a:solidFill>
            <a:schemeClr val="accent1">
              <a:lumMod val="20000"/>
              <a:lumOff val="80000"/>
            </a:schemeClr>
          </a:solidFill>
          <a:ln w="57150">
            <a:solidFill>
              <a:schemeClr val="accent1">
                <a:lumMod val="60000"/>
                <a:lumOff val="40000"/>
              </a:schemeClr>
            </a:solidFill>
          </a:ln>
        </p:spPr>
        <p:txBody>
          <a:bodyPr wrap="square">
            <a:spAutoFit/>
          </a:bodyPr>
          <a:lstStyle/>
          <a:p>
            <a:pPr algn="just">
              <a:spcAft>
                <a:spcPts val="600"/>
              </a:spcAft>
            </a:pPr>
            <a:r>
              <a:rPr lang="en-US" sz="2800" i="1" dirty="0">
                <a:latin typeface="Calibri" panose="020F0502020204030204" pitchFamily="34" charset="0"/>
                <a:ea typeface="Times New Roman" panose="02020603050405020304" pitchFamily="18" charset="0"/>
                <a:cs typeface="Times New Roman" panose="02020603050405020304" pitchFamily="18" charset="0"/>
              </a:rPr>
              <a:t>Recommendations</a:t>
            </a:r>
            <a:r>
              <a:rPr lang="bg-BG" sz="2800" i="1" dirty="0">
                <a:latin typeface="Calibri" panose="020F0502020204030204" pitchFamily="34" charset="0"/>
                <a:ea typeface="Times New Roman" panose="02020603050405020304" pitchFamily="18" charset="0"/>
                <a:cs typeface="Times New Roman" panose="02020603050405020304" pitchFamily="18" charset="0"/>
              </a:rPr>
              <a:t>:</a:t>
            </a:r>
          </a:p>
          <a:p>
            <a:pPr marL="457200" indent="-457200">
              <a:spcAft>
                <a:spcPts val="600"/>
              </a:spcAft>
              <a:buFont typeface="Arial" panose="020B0604020202020204" pitchFamily="34" charset="0"/>
              <a:buChar char="•"/>
            </a:pPr>
            <a:r>
              <a:rPr lang="en-US" sz="2800" i="1" dirty="0">
                <a:latin typeface="Calibri" panose="020F0502020204030204" pitchFamily="34" charset="0"/>
                <a:ea typeface="Times New Roman" panose="02020603050405020304" pitchFamily="18" charset="0"/>
                <a:cs typeface="Times New Roman" panose="02020603050405020304" pitchFamily="18" charset="0"/>
              </a:rPr>
              <a:t>Measures providing on-the-job training in the workplace to remain the focus of labor market policy</a:t>
            </a:r>
            <a:r>
              <a:rPr lang="ru-RU" sz="2800" i="1" dirty="0">
                <a:latin typeface="Calibri" panose="020F0502020204030204" pitchFamily="34" charset="0"/>
                <a:ea typeface="Times New Roman" panose="02020603050405020304" pitchFamily="18" charset="0"/>
                <a:cs typeface="Times New Roman" panose="02020603050405020304" pitchFamily="18" charset="0"/>
              </a:rPr>
              <a:t>.</a:t>
            </a:r>
          </a:p>
          <a:p>
            <a:pPr marL="457200" indent="-457200">
              <a:spcAft>
                <a:spcPts val="600"/>
              </a:spcAft>
              <a:buFont typeface="Arial" panose="020B0604020202020204" pitchFamily="34" charset="0"/>
              <a:buChar char="•"/>
            </a:pPr>
            <a:r>
              <a:rPr lang="en-US" sz="2800" i="1" dirty="0">
                <a:latin typeface="Calibri" panose="020F0502020204030204" pitchFamily="34" charset="0"/>
                <a:ea typeface="Times New Roman" panose="02020603050405020304" pitchFamily="18" charset="0"/>
                <a:cs typeface="Times New Roman" panose="02020603050405020304" pitchFamily="18" charset="0"/>
              </a:rPr>
              <a:t>Formulation of measures to activate </a:t>
            </a:r>
            <a:r>
              <a:rPr lang="ru-RU" sz="2800" i="1" dirty="0">
                <a:latin typeface="Calibri" panose="020F0502020204030204" pitchFamily="34" charset="0"/>
                <a:ea typeface="Times New Roman" panose="02020603050405020304" pitchFamily="18" charset="0"/>
                <a:cs typeface="Times New Roman" panose="02020603050405020304" pitchFamily="18" charset="0"/>
              </a:rPr>
              <a:t>:</a:t>
            </a:r>
          </a:p>
          <a:p>
            <a:pPr marL="914400" lvl="1" indent="-457200">
              <a:spcAft>
                <a:spcPts val="600"/>
              </a:spcAft>
              <a:buFont typeface="Symbol" panose="05050102010706020507" pitchFamily="18" charset="2"/>
              <a:buChar char=""/>
            </a:pPr>
            <a:r>
              <a:rPr lang="en-US" sz="2800" i="1" dirty="0">
                <a:latin typeface="Calibri" panose="020F0502020204030204" pitchFamily="34" charset="0"/>
                <a:ea typeface="Times New Roman" panose="02020603050405020304" pitchFamily="18" charset="0"/>
                <a:cs typeface="Times New Roman" panose="02020603050405020304" pitchFamily="18" charset="0"/>
              </a:rPr>
              <a:t>Young people with disabilities who might be able to work provided that workplace adaptation is ensured</a:t>
            </a:r>
            <a:endParaRPr lang="ru-RU" sz="2800" i="1" dirty="0">
              <a:latin typeface="Calibri" panose="020F0502020204030204" pitchFamily="34" charset="0"/>
              <a:ea typeface="Times New Roman" panose="02020603050405020304" pitchFamily="18" charset="0"/>
              <a:cs typeface="Times New Roman" panose="02020603050405020304" pitchFamily="18" charset="0"/>
            </a:endParaRPr>
          </a:p>
          <a:p>
            <a:pPr marL="914400" lvl="1" indent="-457200">
              <a:spcAft>
                <a:spcPts val="600"/>
              </a:spcAft>
              <a:buFont typeface="Symbol" panose="05050102010706020507" pitchFamily="18" charset="2"/>
              <a:buChar char=""/>
            </a:pPr>
            <a:r>
              <a:rPr lang="en-US" sz="2800" i="1" dirty="0">
                <a:latin typeface="Calibri" panose="020F0502020204030204" pitchFamily="34" charset="0"/>
                <a:ea typeface="Times New Roman" panose="02020603050405020304" pitchFamily="18" charset="0"/>
                <a:cs typeface="Times New Roman" panose="02020603050405020304" pitchFamily="18" charset="0"/>
              </a:rPr>
              <a:t>Young mothers who could be involved in flexible employment</a:t>
            </a:r>
            <a:endParaRPr lang="ru-RU" sz="2800" i="1" dirty="0">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B5690E2A-75CF-4475-B6AE-2DC3CE0E0026}"/>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2371BB59-175E-4725-A921-8DFB7E1A3665}"/>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5394181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D757A-9023-452E-8249-6C7DDA8EA1E7}"/>
              </a:ext>
            </a:extLst>
          </p:cNvPr>
          <p:cNvSpPr>
            <a:spLocks noGrp="1"/>
          </p:cNvSpPr>
          <p:nvPr>
            <p:ph type="title"/>
          </p:nvPr>
        </p:nvSpPr>
        <p:spPr/>
        <p:txBody>
          <a:bodyPr>
            <a:normAutofit/>
          </a:bodyPr>
          <a:lstStyle/>
          <a:p>
            <a:r>
              <a:rPr lang="en-US" dirty="0"/>
              <a:t>INEQUALITY IN PAYMENT AND LABOR MOBILITY</a:t>
            </a:r>
            <a:endParaRPr lang="bg-BG" dirty="0"/>
          </a:p>
        </p:txBody>
      </p:sp>
      <p:graphicFrame>
        <p:nvGraphicFramePr>
          <p:cNvPr id="5" name="Diagram 4">
            <a:extLst>
              <a:ext uri="{FF2B5EF4-FFF2-40B4-BE49-F238E27FC236}">
                <a16:creationId xmlns:a16="http://schemas.microsoft.com/office/drawing/2014/main" id="{43B91281-5160-4B15-BCF4-2012894D9B9E}"/>
              </a:ext>
            </a:extLst>
          </p:cNvPr>
          <p:cNvGraphicFramePr/>
          <p:nvPr>
            <p:extLst>
              <p:ext uri="{D42A27DB-BD31-4B8C-83A1-F6EECF244321}">
                <p14:modId xmlns:p14="http://schemas.microsoft.com/office/powerpoint/2010/main" val="483907013"/>
              </p:ext>
            </p:extLst>
          </p:nvPr>
        </p:nvGraphicFramePr>
        <p:xfrm>
          <a:off x="609520" y="1206500"/>
          <a:ext cx="11323910" cy="5555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809376E5-6640-41BA-9EBA-1B4B319C78C4}"/>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F2DE735A-5BDA-421F-8316-7CBCA50750AA}"/>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08496712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28848C-3FEB-46C6-9CBE-EB26682E5ECA}"/>
              </a:ext>
            </a:extLst>
          </p:cNvPr>
          <p:cNvSpPr>
            <a:spLocks noGrp="1"/>
          </p:cNvSpPr>
          <p:nvPr>
            <p:ph type="title"/>
          </p:nvPr>
        </p:nvSpPr>
        <p:spPr/>
        <p:txBody>
          <a:bodyPr>
            <a:normAutofit/>
          </a:bodyPr>
          <a:lstStyle/>
          <a:p>
            <a:r>
              <a:rPr lang="en-US" dirty="0"/>
              <a:t>INEQUALITY IN PAYMENT AND LABOR MOBILITY</a:t>
            </a:r>
            <a:endParaRPr lang="bg-BG" dirty="0"/>
          </a:p>
        </p:txBody>
      </p:sp>
      <p:sp>
        <p:nvSpPr>
          <p:cNvPr id="4" name="Rectangle 3">
            <a:extLst>
              <a:ext uri="{FF2B5EF4-FFF2-40B4-BE49-F238E27FC236}">
                <a16:creationId xmlns:a16="http://schemas.microsoft.com/office/drawing/2014/main" id="{27593FA2-0BE4-43CE-9ECA-657EF33B9B70}"/>
              </a:ext>
            </a:extLst>
          </p:cNvPr>
          <p:cNvSpPr/>
          <p:nvPr/>
        </p:nvSpPr>
        <p:spPr>
          <a:xfrm>
            <a:off x="1514882" y="2225626"/>
            <a:ext cx="8054006" cy="2323713"/>
          </a:xfrm>
          <a:prstGeom prst="rect">
            <a:avLst/>
          </a:prstGeom>
          <a:solidFill>
            <a:schemeClr val="accent1">
              <a:lumMod val="20000"/>
              <a:lumOff val="80000"/>
            </a:schemeClr>
          </a:solidFill>
          <a:ln w="57150">
            <a:solidFill>
              <a:schemeClr val="accent1">
                <a:lumMod val="60000"/>
                <a:lumOff val="40000"/>
              </a:schemeClr>
            </a:solidFill>
          </a:ln>
        </p:spPr>
        <p:txBody>
          <a:bodyPr wrap="square">
            <a:spAutoFit/>
          </a:bodyPr>
          <a:lstStyle/>
          <a:p>
            <a:pPr algn="just">
              <a:spcAft>
                <a:spcPts val="600"/>
              </a:spcAft>
            </a:pPr>
            <a:r>
              <a:rPr lang="en-US" sz="2800" i="1" dirty="0">
                <a:latin typeface="Calibri" panose="020F0502020204030204" pitchFamily="34" charset="0"/>
                <a:ea typeface="Times New Roman" panose="02020603050405020304" pitchFamily="18" charset="0"/>
                <a:cs typeface="Times New Roman" panose="02020603050405020304" pitchFamily="18" charset="0"/>
              </a:rPr>
              <a:t>Recommendation</a:t>
            </a:r>
            <a:r>
              <a:rPr lang="bg-BG" sz="2800" i="1" dirty="0">
                <a:latin typeface="Calibri" panose="020F0502020204030204" pitchFamily="34" charset="0"/>
                <a:ea typeface="Times New Roman" panose="02020603050405020304" pitchFamily="18" charset="0"/>
                <a:cs typeface="Times New Roman" panose="02020603050405020304" pitchFamily="18" charset="0"/>
              </a:rPr>
              <a:t>:</a:t>
            </a:r>
          </a:p>
          <a:p>
            <a:pPr>
              <a:spcAft>
                <a:spcPts val="600"/>
              </a:spcAft>
            </a:pPr>
            <a:r>
              <a:rPr lang="en-US" sz="2800" i="1" dirty="0">
                <a:latin typeface="Calibri" panose="020F0502020204030204" pitchFamily="34" charset="0"/>
                <a:ea typeface="Times New Roman" panose="02020603050405020304" pitchFamily="18" charset="0"/>
                <a:cs typeface="Times New Roman" panose="02020603050405020304" pitchFamily="18" charset="0"/>
              </a:rPr>
              <a:t>Include approaches in the design of measures to determine the competitive level of payment of young people involved in operations to ensure compliance with the </a:t>
            </a:r>
            <a:r>
              <a:rPr lang="en-US" sz="2800" i="1">
                <a:latin typeface="Calibri" panose="020F0502020204030204" pitchFamily="34" charset="0"/>
                <a:ea typeface="Times New Roman" panose="02020603050405020304" pitchFamily="18" charset="0"/>
                <a:cs typeface="Times New Roman" panose="02020603050405020304" pitchFamily="18" charset="0"/>
              </a:rPr>
              <a:t>realities in </a:t>
            </a:r>
            <a:r>
              <a:rPr lang="en-US" sz="2800" i="1" dirty="0">
                <a:latin typeface="Calibri" panose="020F0502020204030204" pitchFamily="34" charset="0"/>
                <a:ea typeface="Times New Roman" panose="02020603050405020304" pitchFamily="18" charset="0"/>
                <a:cs typeface="Times New Roman" panose="02020603050405020304" pitchFamily="18" charset="0"/>
              </a:rPr>
              <a:t>the labor market.</a:t>
            </a:r>
          </a:p>
        </p:txBody>
      </p:sp>
      <p:pic>
        <p:nvPicPr>
          <p:cNvPr id="5" name="Picture 4">
            <a:extLst>
              <a:ext uri="{FF2B5EF4-FFF2-40B4-BE49-F238E27FC236}">
                <a16:creationId xmlns:a16="http://schemas.microsoft.com/office/drawing/2014/main" id="{0F35DA2E-D0FE-4ED5-84A3-889A9447663C}"/>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A56035A4-F56C-4882-B4F0-37DCE539648B}"/>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30621897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2E7DD6F-C98B-4056-B229-96050EFD3DE5}"/>
              </a:ext>
            </a:extLst>
          </p:cNvPr>
          <p:cNvSpPr>
            <a:spLocks noGrp="1"/>
          </p:cNvSpPr>
          <p:nvPr>
            <p:ph type="title"/>
          </p:nvPr>
        </p:nvSpPr>
        <p:spPr>
          <a:xfrm>
            <a:off x="695089" y="1915086"/>
            <a:ext cx="5829997" cy="1513914"/>
          </a:xfrm>
        </p:spPr>
        <p:txBody>
          <a:bodyPr>
            <a:noAutofit/>
          </a:bodyPr>
          <a:lstStyle/>
          <a:p>
            <a:r>
              <a:rPr lang="en-US" sz="5400" dirty="0"/>
              <a:t>Thank you for your attention!</a:t>
            </a:r>
          </a:p>
        </p:txBody>
      </p:sp>
      <p:sp>
        <p:nvSpPr>
          <p:cNvPr id="5" name="Text Placeholder 2">
            <a:extLst>
              <a:ext uri="{FF2B5EF4-FFF2-40B4-BE49-F238E27FC236}">
                <a16:creationId xmlns:a16="http://schemas.microsoft.com/office/drawing/2014/main" id="{A3D3F0D0-DDAF-448D-A791-F9645F31753E}"/>
              </a:ext>
            </a:extLst>
          </p:cNvPr>
          <p:cNvSpPr txBox="1">
            <a:spLocks/>
          </p:cNvSpPr>
          <p:nvPr/>
        </p:nvSpPr>
        <p:spPr>
          <a:xfrm>
            <a:off x="1596619" y="4527448"/>
            <a:ext cx="6076950" cy="1513914"/>
          </a:xfrm>
          <a:prstGeom prst="rect">
            <a:avLst/>
          </a:prstGeom>
        </p:spPr>
        <p:txBody>
          <a:bodyPr vert="horz" lIns="122950" tIns="61475" rIns="122950" bIns="61475" rtlCol="0">
            <a:normAutofit fontScale="55000" lnSpcReduction="20000"/>
          </a:bodyPr>
          <a:lstStyle>
            <a:lvl1pPr marL="461063" indent="-461063" algn="l" defTabSz="1229502"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98971" indent="-384219" algn="l" defTabSz="1229502" rtl="0" eaLnBrk="1" latinLnBrk="0" hangingPunct="1">
              <a:spcBef>
                <a:spcPct val="20000"/>
              </a:spcBef>
              <a:buFont typeface="Arial" pitchFamily="34" charset="0"/>
              <a:buChar char="»"/>
              <a:defRPr sz="3600" kern="1200" baseline="0">
                <a:solidFill>
                  <a:schemeClr val="tx1"/>
                </a:solidFill>
                <a:latin typeface="+mn-lt"/>
                <a:ea typeface="+mn-ea"/>
                <a:cs typeface="+mn-cs"/>
              </a:defRPr>
            </a:lvl2pPr>
            <a:lvl3pPr marL="1536878" indent="-307376" algn="l" defTabSz="1229502"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51629" indent="-307376" algn="l" defTabSz="1229502" rtl="0" eaLnBrk="1" latinLnBrk="0" hangingPunct="1">
              <a:spcBef>
                <a:spcPct val="20000"/>
              </a:spcBef>
              <a:buFont typeface="Arial" pitchFamily="34" charset="0"/>
              <a:buChar char="»"/>
              <a:defRPr sz="2700" kern="1200" baseline="0">
                <a:solidFill>
                  <a:schemeClr val="tx1"/>
                </a:solidFill>
                <a:latin typeface="+mn-lt"/>
                <a:ea typeface="+mn-ea"/>
                <a:cs typeface="+mn-cs"/>
              </a:defRPr>
            </a:lvl4pPr>
            <a:lvl5pPr marL="2766380" indent="-307376" algn="l" defTabSz="1229502" rtl="0" eaLnBrk="1" latinLnBrk="0" hangingPunct="1">
              <a:spcBef>
                <a:spcPct val="20000"/>
              </a:spcBef>
              <a:buFont typeface="Arial" pitchFamily="34" charset="0"/>
              <a:buChar char="•"/>
              <a:defRPr sz="2700" kern="1200" baseline="0">
                <a:solidFill>
                  <a:schemeClr val="tx1"/>
                </a:solidFill>
                <a:latin typeface="+mn-lt"/>
                <a:ea typeface="+mn-ea"/>
                <a:cs typeface="+mn-cs"/>
              </a:defRPr>
            </a:lvl5pPr>
            <a:lvl6pPr marL="3381131"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95882"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610633"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225385" indent="-307376" algn="l" defTabSz="1229502" rtl="0" eaLnBrk="1" latinLnBrk="0" hangingPunct="1">
              <a:spcBef>
                <a:spcPct val="20000"/>
              </a:spcBef>
              <a:buFont typeface="Arial" pitchFamily="34" charset="0"/>
              <a:buChar char="•"/>
              <a:defRPr sz="2700" kern="1200">
                <a:solidFill>
                  <a:schemeClr val="tx1"/>
                </a:solidFill>
                <a:latin typeface="+mn-lt"/>
                <a:ea typeface="+mn-ea"/>
                <a:cs typeface="+mn-cs"/>
              </a:defRPr>
            </a:lvl9pPr>
          </a:lstStyle>
          <a:p>
            <a:pPr marL="0" indent="0" algn="r">
              <a:buNone/>
            </a:pPr>
            <a:r>
              <a:rPr lang="en-US" dirty="0">
                <a:solidFill>
                  <a:schemeClr val="accent2"/>
                </a:solidFill>
              </a:rPr>
              <a:t>The team preparing the evaluation </a:t>
            </a:r>
            <a:r>
              <a:rPr lang="bg-BG" dirty="0">
                <a:solidFill>
                  <a:schemeClr val="accent2"/>
                </a:solidFill>
              </a:rPr>
              <a:t>:</a:t>
            </a:r>
          </a:p>
          <a:p>
            <a:pPr marL="0" indent="0" algn="r">
              <a:buNone/>
            </a:pPr>
            <a:r>
              <a:rPr lang="en-US" dirty="0" err="1">
                <a:solidFill>
                  <a:schemeClr val="accent2"/>
                </a:solidFill>
              </a:rPr>
              <a:t>Radostina</a:t>
            </a:r>
            <a:r>
              <a:rPr lang="en-US" dirty="0">
                <a:solidFill>
                  <a:schemeClr val="accent2"/>
                </a:solidFill>
              </a:rPr>
              <a:t> </a:t>
            </a:r>
            <a:r>
              <a:rPr lang="en-US" dirty="0" err="1">
                <a:solidFill>
                  <a:schemeClr val="accent2"/>
                </a:solidFill>
              </a:rPr>
              <a:t>Angelova</a:t>
            </a:r>
            <a:r>
              <a:rPr lang="bg-BG" dirty="0">
                <a:solidFill>
                  <a:schemeClr val="accent2"/>
                </a:solidFill>
              </a:rPr>
              <a:t>, </a:t>
            </a:r>
            <a:r>
              <a:rPr lang="en-US" dirty="0">
                <a:solidFill>
                  <a:schemeClr val="accent2"/>
                </a:solidFill>
              </a:rPr>
              <a:t>Ralitsa </a:t>
            </a:r>
            <a:r>
              <a:rPr lang="en-US" dirty="0" err="1">
                <a:solidFill>
                  <a:schemeClr val="accent2"/>
                </a:solidFill>
              </a:rPr>
              <a:t>Simeonova-Ganeva,Kaloyan</a:t>
            </a:r>
            <a:r>
              <a:rPr lang="en-US" dirty="0">
                <a:solidFill>
                  <a:schemeClr val="accent2"/>
                </a:solidFill>
              </a:rPr>
              <a:t> Ganev</a:t>
            </a:r>
            <a:r>
              <a:rPr lang="bg-BG" dirty="0">
                <a:solidFill>
                  <a:schemeClr val="accent2"/>
                </a:solidFill>
              </a:rPr>
              <a:t>, </a:t>
            </a:r>
            <a:r>
              <a:rPr lang="en-US" dirty="0">
                <a:solidFill>
                  <a:schemeClr val="accent2"/>
                </a:solidFill>
              </a:rPr>
              <a:t>Marina Dimitrova</a:t>
            </a:r>
            <a:r>
              <a:rPr lang="bg-BG" dirty="0">
                <a:solidFill>
                  <a:schemeClr val="accent2"/>
                </a:solidFill>
              </a:rPr>
              <a:t>, </a:t>
            </a:r>
            <a:r>
              <a:rPr lang="en-US" dirty="0" err="1">
                <a:solidFill>
                  <a:schemeClr val="accent2"/>
                </a:solidFill>
              </a:rPr>
              <a:t>Emiliya</a:t>
            </a:r>
            <a:r>
              <a:rPr lang="en-US" dirty="0">
                <a:solidFill>
                  <a:schemeClr val="accent2"/>
                </a:solidFill>
              </a:rPr>
              <a:t> </a:t>
            </a:r>
            <a:r>
              <a:rPr lang="en-US" dirty="0" err="1">
                <a:solidFill>
                  <a:schemeClr val="accent2"/>
                </a:solidFill>
              </a:rPr>
              <a:t>Uzunova</a:t>
            </a:r>
            <a:r>
              <a:rPr lang="bg-BG" dirty="0">
                <a:solidFill>
                  <a:schemeClr val="accent2"/>
                </a:solidFill>
              </a:rPr>
              <a:t>, </a:t>
            </a:r>
            <a:r>
              <a:rPr lang="en-US" dirty="0">
                <a:solidFill>
                  <a:schemeClr val="accent2"/>
                </a:solidFill>
              </a:rPr>
              <a:t>Izabela </a:t>
            </a:r>
            <a:r>
              <a:rPr lang="en-US" dirty="0" err="1">
                <a:solidFill>
                  <a:schemeClr val="accent2"/>
                </a:solidFill>
              </a:rPr>
              <a:t>Taskova</a:t>
            </a:r>
            <a:r>
              <a:rPr lang="bg-BG" dirty="0">
                <a:solidFill>
                  <a:schemeClr val="accent2"/>
                </a:solidFill>
              </a:rPr>
              <a:t>, </a:t>
            </a:r>
            <a:r>
              <a:rPr lang="en-US" dirty="0">
                <a:solidFill>
                  <a:schemeClr val="accent2"/>
                </a:solidFill>
              </a:rPr>
              <a:t>Ivana </a:t>
            </a:r>
            <a:r>
              <a:rPr lang="en-US" dirty="0" err="1">
                <a:solidFill>
                  <a:schemeClr val="accent2"/>
                </a:solidFill>
              </a:rPr>
              <a:t>Ganeva</a:t>
            </a:r>
            <a:endParaRPr lang="en-US" dirty="0">
              <a:solidFill>
                <a:schemeClr val="accent2"/>
              </a:solidFill>
            </a:endParaRPr>
          </a:p>
        </p:txBody>
      </p:sp>
      <p:pic>
        <p:nvPicPr>
          <p:cNvPr id="6" name="Picture 5">
            <a:extLst>
              <a:ext uri="{FF2B5EF4-FFF2-40B4-BE49-F238E27FC236}">
                <a16:creationId xmlns:a16="http://schemas.microsoft.com/office/drawing/2014/main" id="{4288842B-FFB0-4206-A44D-C49A45ECE5A0}"/>
              </a:ext>
            </a:extLst>
          </p:cNvPr>
          <p:cNvPicPr>
            <a:picLocks noChangeAspect="1"/>
          </p:cNvPicPr>
          <p:nvPr/>
        </p:nvPicPr>
        <p:blipFill rotWithShape="1">
          <a:blip r:embed="rId2"/>
          <a:srcRect l="26141" t="15278" r="42330" b="8091"/>
          <a:stretch/>
        </p:blipFill>
        <p:spPr>
          <a:xfrm>
            <a:off x="8183438" y="1063670"/>
            <a:ext cx="3844033" cy="5255396"/>
          </a:xfrm>
          <a:prstGeom prst="rect">
            <a:avLst/>
          </a:prstGeom>
          <a:ln>
            <a:no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5856CF67-04C9-44DE-9856-81E03D10DCA7}"/>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8" name="Picture 7">
            <a:extLst>
              <a:ext uri="{FF2B5EF4-FFF2-40B4-BE49-F238E27FC236}">
                <a16:creationId xmlns:a16="http://schemas.microsoft.com/office/drawing/2014/main" id="{381E9FFA-52ED-4409-81AF-6F86DF416D9E}"/>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76975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4F652748-BE33-43CF-95B6-62899C84F3E3}"/>
              </a:ext>
            </a:extLst>
          </p:cNvPr>
          <p:cNvSpPr txBox="1"/>
          <p:nvPr/>
        </p:nvSpPr>
        <p:spPr>
          <a:xfrm>
            <a:off x="407276" y="5575490"/>
            <a:ext cx="8713076" cy="830997"/>
          </a:xfrm>
          <a:prstGeom prst="rect">
            <a:avLst/>
          </a:prstGeom>
          <a:noFill/>
        </p:spPr>
        <p:txBody>
          <a:bodyPr wrap="square" rtlCol="0">
            <a:spAutoFit/>
          </a:bodyPr>
          <a:lstStyle/>
          <a:p>
            <a:pPr algn="just"/>
            <a:r>
              <a:rPr lang="en-US" sz="1600" i="1" dirty="0">
                <a:solidFill>
                  <a:srgbClr val="404040"/>
                </a:solidFill>
                <a:latin typeface="Calibri" panose="020F0502020204030204" pitchFamily="34" charset="0"/>
                <a:cs typeface="Times New Roman" panose="02020603050405020304" pitchFamily="18" charset="0"/>
              </a:rPr>
              <a:t>The measures under the four schemes are fully tailored to the specificities of each eligible target group. They address the key needs of the target groups and address the main problems related to youth unemployment.</a:t>
            </a:r>
          </a:p>
        </p:txBody>
      </p:sp>
      <p:graphicFrame>
        <p:nvGraphicFramePr>
          <p:cNvPr id="7" name="Diagram 6">
            <a:extLst>
              <a:ext uri="{FF2B5EF4-FFF2-40B4-BE49-F238E27FC236}">
                <a16:creationId xmlns:a16="http://schemas.microsoft.com/office/drawing/2014/main" id="{493AB01B-A0F0-4534-9A10-908093D0FBF4}"/>
              </a:ext>
            </a:extLst>
          </p:cNvPr>
          <p:cNvGraphicFramePr/>
          <p:nvPr>
            <p:extLst>
              <p:ext uri="{D42A27DB-BD31-4B8C-83A1-F6EECF244321}">
                <p14:modId xmlns:p14="http://schemas.microsoft.com/office/powerpoint/2010/main" val="3692940442"/>
              </p:ext>
            </p:extLst>
          </p:nvPr>
        </p:nvGraphicFramePr>
        <p:xfrm>
          <a:off x="236902" y="0"/>
          <a:ext cx="6650391" cy="1782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38F20A52-643C-431C-B95D-A9998F009079}"/>
              </a:ext>
            </a:extLst>
          </p:cNvPr>
          <p:cNvPicPr>
            <a:picLocks noChangeAspect="1"/>
          </p:cNvPicPr>
          <p:nvPr/>
        </p:nvPicPr>
        <p:blipFill>
          <a:blip r:embed="rId7"/>
          <a:stretch>
            <a:fillRect/>
          </a:stretch>
        </p:blipFill>
        <p:spPr>
          <a:xfrm>
            <a:off x="838622" y="1854572"/>
            <a:ext cx="9687910" cy="3798976"/>
          </a:xfrm>
          <a:prstGeom prst="rect">
            <a:avLst/>
          </a:prstGeom>
        </p:spPr>
      </p:pic>
      <p:pic>
        <p:nvPicPr>
          <p:cNvPr id="6" name="Picture 5">
            <a:extLst>
              <a:ext uri="{FF2B5EF4-FFF2-40B4-BE49-F238E27FC236}">
                <a16:creationId xmlns:a16="http://schemas.microsoft.com/office/drawing/2014/main" id="{53FAF5DB-DFF6-4695-89D7-50E144EE6E27}"/>
              </a:ext>
            </a:extLst>
          </p:cNvPr>
          <p:cNvPicPr>
            <a:picLocks noChangeAspect="1"/>
          </p:cNvPicPr>
          <p:nvPr/>
        </p:nvPicPr>
        <p:blipFill>
          <a:blip r:embed="rId8"/>
          <a:stretch>
            <a:fillRect/>
          </a:stretch>
        </p:blipFill>
        <p:spPr>
          <a:xfrm>
            <a:off x="9479581" y="6319067"/>
            <a:ext cx="1328911" cy="702446"/>
          </a:xfrm>
          <a:prstGeom prst="rect">
            <a:avLst/>
          </a:prstGeom>
        </p:spPr>
      </p:pic>
      <p:pic>
        <p:nvPicPr>
          <p:cNvPr id="8" name="Picture 7">
            <a:extLst>
              <a:ext uri="{FF2B5EF4-FFF2-40B4-BE49-F238E27FC236}">
                <a16:creationId xmlns:a16="http://schemas.microsoft.com/office/drawing/2014/main" id="{D3BE634A-9E94-4FBA-A6B6-2C3E7991BFE9}"/>
              </a:ext>
            </a:extLst>
          </p:cNvPr>
          <p:cNvPicPr>
            <a:picLocks noChangeAspect="1"/>
          </p:cNvPicPr>
          <p:nvPr/>
        </p:nvPicPr>
        <p:blipFill>
          <a:blip r:embed="rId9"/>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7552551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0F2768-AA6A-4DA3-837F-5E8B3CA4A321}"/>
              </a:ext>
            </a:extLst>
          </p:cNvPr>
          <p:cNvSpPr>
            <a:spLocks noGrp="1"/>
          </p:cNvSpPr>
          <p:nvPr>
            <p:ph type="title"/>
          </p:nvPr>
        </p:nvSpPr>
        <p:spPr/>
        <p:txBody>
          <a:bodyPr>
            <a:normAutofit fontScale="90000"/>
          </a:bodyPr>
          <a:lstStyle/>
          <a:p>
            <a:r>
              <a:rPr lang="en-GB" dirty="0"/>
              <a:t>YOUTH UNEMPLOYMENT</a:t>
            </a:r>
            <a:br>
              <a:rPr lang="en-GB" dirty="0"/>
            </a:br>
            <a:endParaRPr lang="bg-BG" dirty="0"/>
          </a:p>
        </p:txBody>
      </p:sp>
      <p:graphicFrame>
        <p:nvGraphicFramePr>
          <p:cNvPr id="14" name="Chart 13">
            <a:extLst>
              <a:ext uri="{FF2B5EF4-FFF2-40B4-BE49-F238E27FC236}">
                <a16:creationId xmlns:a16="http://schemas.microsoft.com/office/drawing/2014/main" id="{385E91AE-BE6B-44FC-859C-1F34A882F671}"/>
              </a:ext>
            </a:extLst>
          </p:cNvPr>
          <p:cNvGraphicFramePr>
            <a:graphicFrameLocks/>
          </p:cNvGraphicFramePr>
          <p:nvPr>
            <p:extLst>
              <p:ext uri="{D42A27DB-BD31-4B8C-83A1-F6EECF244321}">
                <p14:modId xmlns:p14="http://schemas.microsoft.com/office/powerpoint/2010/main" val="650803244"/>
              </p:ext>
            </p:extLst>
          </p:nvPr>
        </p:nvGraphicFramePr>
        <p:xfrm>
          <a:off x="278210" y="1695435"/>
          <a:ext cx="5418667" cy="2624721"/>
        </p:xfrm>
        <a:graphic>
          <a:graphicData uri="http://schemas.openxmlformats.org/drawingml/2006/chart">
            <c:chart xmlns:c="http://schemas.openxmlformats.org/drawingml/2006/chart" xmlns:r="http://schemas.openxmlformats.org/officeDocument/2006/relationships" r:id="rId3"/>
          </a:graphicData>
        </a:graphic>
      </p:graphicFrame>
      <p:sp>
        <p:nvSpPr>
          <p:cNvPr id="15" name="TextBox 14">
            <a:extLst>
              <a:ext uri="{FF2B5EF4-FFF2-40B4-BE49-F238E27FC236}">
                <a16:creationId xmlns:a16="http://schemas.microsoft.com/office/drawing/2014/main" id="{F07EFB69-3CAB-43F8-A930-B3E8DD0C9A5F}"/>
              </a:ext>
            </a:extLst>
          </p:cNvPr>
          <p:cNvSpPr txBox="1"/>
          <p:nvPr/>
        </p:nvSpPr>
        <p:spPr>
          <a:xfrm>
            <a:off x="278210" y="1350516"/>
            <a:ext cx="5713223" cy="369332"/>
          </a:xfrm>
          <a:prstGeom prst="rect">
            <a:avLst/>
          </a:prstGeom>
          <a:noFill/>
        </p:spPr>
        <p:txBody>
          <a:bodyPr wrap="square" rtlCol="0">
            <a:spAutoFit/>
          </a:bodyPr>
          <a:lstStyle/>
          <a:p>
            <a:pPr defTabSz="457200"/>
            <a:r>
              <a:rPr lang="en-US" sz="1800" dirty="0">
                <a:solidFill>
                  <a:srgbClr val="54A021"/>
                </a:solidFill>
                <a:latin typeface="Trebuchet MS" panose="020B0603020202020204"/>
              </a:rPr>
              <a:t>Unemployed young people </a:t>
            </a:r>
            <a:r>
              <a:rPr lang="bg-BG" sz="1800" dirty="0">
                <a:solidFill>
                  <a:srgbClr val="54A021"/>
                </a:solidFill>
                <a:latin typeface="Trebuchet MS" panose="020B0603020202020204"/>
              </a:rPr>
              <a:t>(15-24 </a:t>
            </a:r>
            <a:r>
              <a:rPr lang="en-US" sz="1800" dirty="0">
                <a:solidFill>
                  <a:srgbClr val="54A021"/>
                </a:solidFill>
                <a:latin typeface="Trebuchet MS" panose="020B0603020202020204"/>
              </a:rPr>
              <a:t>years</a:t>
            </a:r>
            <a:r>
              <a:rPr lang="bg-BG" sz="1800" dirty="0">
                <a:solidFill>
                  <a:srgbClr val="54A021"/>
                </a:solidFill>
                <a:latin typeface="Trebuchet MS" panose="020B0603020202020204"/>
              </a:rPr>
              <a:t>), %</a:t>
            </a:r>
            <a:endParaRPr lang="en-US" sz="1800" dirty="0">
              <a:solidFill>
                <a:srgbClr val="54A021"/>
              </a:solidFill>
              <a:latin typeface="Trebuchet MS" panose="020B0603020202020204"/>
            </a:endParaRPr>
          </a:p>
        </p:txBody>
      </p:sp>
      <p:graphicFrame>
        <p:nvGraphicFramePr>
          <p:cNvPr id="16" name="Chart 15">
            <a:extLst>
              <a:ext uri="{FF2B5EF4-FFF2-40B4-BE49-F238E27FC236}">
                <a16:creationId xmlns:a16="http://schemas.microsoft.com/office/drawing/2014/main" id="{79E5D1CA-2250-40AA-BDEB-15982427F518}"/>
              </a:ext>
            </a:extLst>
          </p:cNvPr>
          <p:cNvGraphicFramePr>
            <a:graphicFrameLocks/>
          </p:cNvGraphicFramePr>
          <p:nvPr>
            <p:extLst>
              <p:ext uri="{D42A27DB-BD31-4B8C-83A1-F6EECF244321}">
                <p14:modId xmlns:p14="http://schemas.microsoft.com/office/powerpoint/2010/main" val="967049754"/>
              </p:ext>
            </p:extLst>
          </p:nvPr>
        </p:nvGraphicFramePr>
        <p:xfrm>
          <a:off x="207871" y="4073493"/>
          <a:ext cx="5559343" cy="2295829"/>
        </p:xfrm>
        <a:graphic>
          <a:graphicData uri="http://schemas.openxmlformats.org/drawingml/2006/chart">
            <c:chart xmlns:c="http://schemas.openxmlformats.org/drawingml/2006/chart" xmlns:r="http://schemas.openxmlformats.org/officeDocument/2006/relationships" r:id="rId4"/>
          </a:graphicData>
        </a:graphic>
      </p:graphicFrame>
      <p:sp>
        <p:nvSpPr>
          <p:cNvPr id="17" name="Rectangle 16">
            <a:extLst>
              <a:ext uri="{FF2B5EF4-FFF2-40B4-BE49-F238E27FC236}">
                <a16:creationId xmlns:a16="http://schemas.microsoft.com/office/drawing/2014/main" id="{CA427B55-728A-43B3-95D7-EA808157CD90}"/>
              </a:ext>
            </a:extLst>
          </p:cNvPr>
          <p:cNvSpPr/>
          <p:nvPr/>
        </p:nvSpPr>
        <p:spPr>
          <a:xfrm>
            <a:off x="278210" y="1422524"/>
            <a:ext cx="5677487" cy="4846229"/>
          </a:xfrm>
          <a:prstGeom prst="rect">
            <a:avLst/>
          </a:prstGeom>
          <a:noFill/>
          <a:ln w="19050" cap="rnd" cmpd="sng" algn="ctr">
            <a:solidFill>
              <a:sysClr val="window" lastClr="FFFFFF">
                <a:lumMod val="75000"/>
              </a:sys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Trebuchet MS" panose="020B0603020202020204"/>
              <a:ea typeface="+mn-ea"/>
              <a:cs typeface="+mn-cs"/>
            </a:endParaRPr>
          </a:p>
        </p:txBody>
      </p:sp>
      <p:pic>
        <p:nvPicPr>
          <p:cNvPr id="18" name="Picture 17">
            <a:extLst>
              <a:ext uri="{FF2B5EF4-FFF2-40B4-BE49-F238E27FC236}">
                <a16:creationId xmlns:a16="http://schemas.microsoft.com/office/drawing/2014/main" id="{E01B515C-51C5-462A-8976-2ADA43E9665B}"/>
              </a:ext>
            </a:extLst>
          </p:cNvPr>
          <p:cNvPicPr>
            <a:picLocks noChangeAspect="1"/>
          </p:cNvPicPr>
          <p:nvPr/>
        </p:nvPicPr>
        <p:blipFill>
          <a:blip r:embed="rId5"/>
          <a:stretch>
            <a:fillRect/>
          </a:stretch>
        </p:blipFill>
        <p:spPr>
          <a:xfrm>
            <a:off x="6095206" y="2639745"/>
            <a:ext cx="5816997" cy="3166218"/>
          </a:xfrm>
          <a:prstGeom prst="rect">
            <a:avLst/>
          </a:prstGeom>
        </p:spPr>
      </p:pic>
      <p:sp>
        <p:nvSpPr>
          <p:cNvPr id="19" name="TextBox 18">
            <a:extLst>
              <a:ext uri="{FF2B5EF4-FFF2-40B4-BE49-F238E27FC236}">
                <a16:creationId xmlns:a16="http://schemas.microsoft.com/office/drawing/2014/main" id="{E3153EE2-C1CC-417A-95F7-D19C867ADD1E}"/>
              </a:ext>
            </a:extLst>
          </p:cNvPr>
          <p:cNvSpPr txBox="1"/>
          <p:nvPr/>
        </p:nvSpPr>
        <p:spPr>
          <a:xfrm>
            <a:off x="6095206" y="1720909"/>
            <a:ext cx="5816997" cy="923330"/>
          </a:xfrm>
          <a:prstGeom prst="rect">
            <a:avLst/>
          </a:prstGeom>
          <a:solidFill>
            <a:sysClr val="window" lastClr="FFFFFF">
              <a:lumMod val="95000"/>
            </a:sys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black"/>
                </a:solidFill>
                <a:effectLst/>
                <a:uLnTx/>
                <a:uFillTx/>
                <a:latin typeface="Trebuchet MS" panose="020B0603020202020204"/>
              </a:rPr>
              <a:t>Share of young people not working and outside education, training or employment (15-24 years) in Bulgaria and the EU 28</a:t>
            </a:r>
            <a:endParaRPr kumimoji="0" lang="en-GB" sz="1800" b="0" i="0" u="none" strike="noStrike" kern="0" cap="none" spc="0" normalizeH="0" baseline="0" noProof="0" dirty="0">
              <a:ln>
                <a:noFill/>
              </a:ln>
              <a:solidFill>
                <a:prstClr val="black"/>
              </a:solidFill>
              <a:effectLst/>
              <a:uLnTx/>
              <a:uFillTx/>
              <a:latin typeface="Trebuchet MS" panose="020B0603020202020204"/>
            </a:endParaRPr>
          </a:p>
        </p:txBody>
      </p:sp>
      <p:sp>
        <p:nvSpPr>
          <p:cNvPr id="20" name="TextBox 10">
            <a:extLst>
              <a:ext uri="{FF2B5EF4-FFF2-40B4-BE49-F238E27FC236}">
                <a16:creationId xmlns:a16="http://schemas.microsoft.com/office/drawing/2014/main" id="{851B026C-4AF0-434F-814F-F45EE593B11D}"/>
              </a:ext>
            </a:extLst>
          </p:cNvPr>
          <p:cNvSpPr txBox="1"/>
          <p:nvPr/>
        </p:nvSpPr>
        <p:spPr>
          <a:xfrm>
            <a:off x="8464896" y="5386793"/>
            <a:ext cx="683339" cy="253916"/>
          </a:xfrm>
          <a:prstGeom prst="rect">
            <a:avLst/>
          </a:prstGeom>
          <a:solidFill>
            <a:sysClr val="window" lastClr="FFFFFF"/>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54A021"/>
                </a:solidFill>
                <a:effectLst/>
                <a:uLnTx/>
                <a:uFillTx/>
                <a:latin typeface="Trebuchet MS" panose="020B0603020202020204"/>
                <a:ea typeface="+mn-ea"/>
                <a:cs typeface="+mn-cs"/>
              </a:rPr>
              <a:t>Bulgaria</a:t>
            </a:r>
            <a:endParaRPr kumimoji="0" lang="en-US" sz="1400" b="0" i="0" u="none" strike="noStrike" kern="0" cap="none" spc="0" normalizeH="0" baseline="0" noProof="0" dirty="0">
              <a:ln>
                <a:noFill/>
              </a:ln>
              <a:solidFill>
                <a:srgbClr val="54A021"/>
              </a:solidFill>
              <a:effectLst/>
              <a:uLnTx/>
              <a:uFillTx/>
              <a:latin typeface="Trebuchet MS" panose="020B0603020202020204"/>
              <a:ea typeface="+mn-ea"/>
              <a:cs typeface="+mn-cs"/>
            </a:endParaRPr>
          </a:p>
        </p:txBody>
      </p:sp>
      <p:sp>
        <p:nvSpPr>
          <p:cNvPr id="21" name="TextBox 10">
            <a:extLst>
              <a:ext uri="{FF2B5EF4-FFF2-40B4-BE49-F238E27FC236}">
                <a16:creationId xmlns:a16="http://schemas.microsoft.com/office/drawing/2014/main" id="{17DA579C-FF15-4785-B0BE-76F941FEF093}"/>
              </a:ext>
            </a:extLst>
          </p:cNvPr>
          <p:cNvSpPr txBox="1"/>
          <p:nvPr/>
        </p:nvSpPr>
        <p:spPr>
          <a:xfrm>
            <a:off x="9429585" y="5407158"/>
            <a:ext cx="683339" cy="253916"/>
          </a:xfrm>
          <a:prstGeom prst="rect">
            <a:avLst/>
          </a:prstGeom>
          <a:solidFill>
            <a:sysClr val="window" lastClr="FFFFFF"/>
          </a:solid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050" b="0" i="0" u="none" strike="noStrike" kern="0" cap="none" spc="0" normalizeH="0" baseline="0" noProof="0" dirty="0">
                <a:ln>
                  <a:noFill/>
                </a:ln>
                <a:solidFill>
                  <a:srgbClr val="54A021"/>
                </a:solidFill>
                <a:effectLst/>
                <a:uLnTx/>
                <a:uFillTx/>
                <a:latin typeface="Trebuchet MS" panose="020B0603020202020204"/>
                <a:ea typeface="+mn-ea"/>
                <a:cs typeface="+mn-cs"/>
              </a:rPr>
              <a:t>EU 28</a:t>
            </a:r>
            <a:endParaRPr kumimoji="0" lang="en-US" sz="1400" b="0" i="0" u="none" strike="noStrike" kern="0" cap="none" spc="0" normalizeH="0" baseline="0" noProof="0" dirty="0">
              <a:ln>
                <a:noFill/>
              </a:ln>
              <a:solidFill>
                <a:srgbClr val="54A021"/>
              </a:solidFill>
              <a:effectLst/>
              <a:uLnTx/>
              <a:uFillTx/>
              <a:latin typeface="Trebuchet MS" panose="020B0603020202020204"/>
              <a:ea typeface="+mn-ea"/>
              <a:cs typeface="+mn-cs"/>
            </a:endParaRPr>
          </a:p>
        </p:txBody>
      </p:sp>
      <p:pic>
        <p:nvPicPr>
          <p:cNvPr id="11" name="Picture 10">
            <a:extLst>
              <a:ext uri="{FF2B5EF4-FFF2-40B4-BE49-F238E27FC236}">
                <a16:creationId xmlns:a16="http://schemas.microsoft.com/office/drawing/2014/main" id="{FD89EF10-3D72-4556-9240-A7595059D24F}"/>
              </a:ext>
            </a:extLst>
          </p:cNvPr>
          <p:cNvPicPr>
            <a:picLocks noChangeAspect="1"/>
          </p:cNvPicPr>
          <p:nvPr/>
        </p:nvPicPr>
        <p:blipFill>
          <a:blip r:embed="rId6"/>
          <a:stretch>
            <a:fillRect/>
          </a:stretch>
        </p:blipFill>
        <p:spPr>
          <a:xfrm>
            <a:off x="9479581" y="6319067"/>
            <a:ext cx="1328911" cy="702446"/>
          </a:xfrm>
          <a:prstGeom prst="rect">
            <a:avLst/>
          </a:prstGeom>
        </p:spPr>
      </p:pic>
      <p:pic>
        <p:nvPicPr>
          <p:cNvPr id="12" name="Picture 11">
            <a:extLst>
              <a:ext uri="{FF2B5EF4-FFF2-40B4-BE49-F238E27FC236}">
                <a16:creationId xmlns:a16="http://schemas.microsoft.com/office/drawing/2014/main" id="{78FBEA68-FAAF-4819-BF88-BC51C1E930EC}"/>
              </a:ext>
            </a:extLst>
          </p:cNvPr>
          <p:cNvPicPr>
            <a:picLocks noChangeAspect="1"/>
          </p:cNvPicPr>
          <p:nvPr/>
        </p:nvPicPr>
        <p:blipFill>
          <a:blip r:embed="rId7"/>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3128030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B68D23-D81B-45E1-9EDA-D4526B5338CE}"/>
              </a:ext>
            </a:extLst>
          </p:cNvPr>
          <p:cNvSpPr>
            <a:spLocks noGrp="1"/>
          </p:cNvSpPr>
          <p:nvPr>
            <p:ph type="title"/>
          </p:nvPr>
        </p:nvSpPr>
        <p:spPr/>
        <p:txBody>
          <a:bodyPr>
            <a:normAutofit/>
          </a:bodyPr>
          <a:lstStyle/>
          <a:p>
            <a:r>
              <a:rPr lang="en-US" dirty="0"/>
              <a:t>GENERAL INFORMATION ABOUT THE EVALUATION</a:t>
            </a:r>
            <a:endParaRPr lang="bg-BG" dirty="0"/>
          </a:p>
        </p:txBody>
      </p:sp>
      <p:graphicFrame>
        <p:nvGraphicFramePr>
          <p:cNvPr id="7" name="Diagram 6">
            <a:extLst>
              <a:ext uri="{FF2B5EF4-FFF2-40B4-BE49-F238E27FC236}">
                <a16:creationId xmlns:a16="http://schemas.microsoft.com/office/drawing/2014/main" id="{7C7D49A6-D27A-49A2-AD5C-2679A10AF4D7}"/>
              </a:ext>
            </a:extLst>
          </p:cNvPr>
          <p:cNvGraphicFramePr/>
          <p:nvPr>
            <p:extLst>
              <p:ext uri="{D42A27DB-BD31-4B8C-83A1-F6EECF244321}">
                <p14:modId xmlns:p14="http://schemas.microsoft.com/office/powerpoint/2010/main" val="3608612773"/>
              </p:ext>
            </p:extLst>
          </p:nvPr>
        </p:nvGraphicFramePr>
        <p:xfrm>
          <a:off x="536656" y="1566540"/>
          <a:ext cx="10743126" cy="44902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Picture 3">
            <a:extLst>
              <a:ext uri="{FF2B5EF4-FFF2-40B4-BE49-F238E27FC236}">
                <a16:creationId xmlns:a16="http://schemas.microsoft.com/office/drawing/2014/main" id="{AE31745E-1F05-4498-89DF-91131DF2D129}"/>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5" name="Picture 4">
            <a:extLst>
              <a:ext uri="{FF2B5EF4-FFF2-40B4-BE49-F238E27FC236}">
                <a16:creationId xmlns:a16="http://schemas.microsoft.com/office/drawing/2014/main" id="{B7B65215-5013-4DC6-983C-B95C6A0881D4}"/>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590064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F31F5-BBB9-413D-9BDE-0D8C9F1CD6A3}"/>
              </a:ext>
            </a:extLst>
          </p:cNvPr>
          <p:cNvSpPr>
            <a:spLocks noGrp="1"/>
          </p:cNvSpPr>
          <p:nvPr>
            <p:ph type="title"/>
          </p:nvPr>
        </p:nvSpPr>
        <p:spPr/>
        <p:txBody>
          <a:bodyPr>
            <a:normAutofit/>
          </a:bodyPr>
          <a:lstStyle/>
          <a:p>
            <a:r>
              <a:rPr lang="en-US" dirty="0"/>
              <a:t>METHODS AND TOOLS, DATA USED</a:t>
            </a:r>
            <a:endParaRPr lang="bg-BG" dirty="0"/>
          </a:p>
        </p:txBody>
      </p:sp>
      <p:graphicFrame>
        <p:nvGraphicFramePr>
          <p:cNvPr id="4" name="Diagram 3">
            <a:extLst>
              <a:ext uri="{FF2B5EF4-FFF2-40B4-BE49-F238E27FC236}">
                <a16:creationId xmlns:a16="http://schemas.microsoft.com/office/drawing/2014/main" id="{C6CD5642-C422-4C61-840F-F55303A28A87}"/>
              </a:ext>
            </a:extLst>
          </p:cNvPr>
          <p:cNvGraphicFramePr/>
          <p:nvPr>
            <p:extLst>
              <p:ext uri="{D42A27DB-BD31-4B8C-83A1-F6EECF244321}">
                <p14:modId xmlns:p14="http://schemas.microsoft.com/office/powerpoint/2010/main" val="3626848279"/>
              </p:ext>
            </p:extLst>
          </p:nvPr>
        </p:nvGraphicFramePr>
        <p:xfrm>
          <a:off x="536657" y="1147761"/>
          <a:ext cx="10561190" cy="50107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a:extLst>
              <a:ext uri="{FF2B5EF4-FFF2-40B4-BE49-F238E27FC236}">
                <a16:creationId xmlns:a16="http://schemas.microsoft.com/office/drawing/2014/main" id="{64D7BA07-1A1D-4DB9-AA19-CE30A8BB4B9C}"/>
              </a:ext>
            </a:extLst>
          </p:cNvPr>
          <p:cNvPicPr>
            <a:picLocks noChangeAspect="1"/>
          </p:cNvPicPr>
          <p:nvPr/>
        </p:nvPicPr>
        <p:blipFill>
          <a:blip r:embed="rId7"/>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99EC96ED-4DB1-4BC8-8892-7F52DF5CCC79}"/>
              </a:ext>
            </a:extLst>
          </p:cNvPr>
          <p:cNvPicPr>
            <a:picLocks noChangeAspect="1"/>
          </p:cNvPicPr>
          <p:nvPr/>
        </p:nvPicPr>
        <p:blipFill>
          <a:blip r:embed="rId8"/>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4027351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614724-FC09-4D45-9261-5FCF08F5799A}"/>
              </a:ext>
            </a:extLst>
          </p:cNvPr>
          <p:cNvSpPr>
            <a:spLocks noGrp="1"/>
          </p:cNvSpPr>
          <p:nvPr>
            <p:ph type="title"/>
          </p:nvPr>
        </p:nvSpPr>
        <p:spPr/>
        <p:txBody>
          <a:bodyPr>
            <a:normAutofit/>
          </a:bodyPr>
          <a:lstStyle/>
          <a:p>
            <a:r>
              <a:rPr lang="en-GB" dirty="0"/>
              <a:t>QUANTITATIVE SURVEYS</a:t>
            </a:r>
            <a:endParaRPr lang="bg-BG" dirty="0"/>
          </a:p>
        </p:txBody>
      </p:sp>
      <p:graphicFrame>
        <p:nvGraphicFramePr>
          <p:cNvPr id="5" name="Table 4">
            <a:extLst>
              <a:ext uri="{FF2B5EF4-FFF2-40B4-BE49-F238E27FC236}">
                <a16:creationId xmlns:a16="http://schemas.microsoft.com/office/drawing/2014/main" id="{AAF31764-E60D-46B8-8B80-F8AC974E9B94}"/>
              </a:ext>
            </a:extLst>
          </p:cNvPr>
          <p:cNvGraphicFramePr>
            <a:graphicFrameLocks noGrp="1"/>
          </p:cNvGraphicFramePr>
          <p:nvPr>
            <p:extLst>
              <p:ext uri="{D42A27DB-BD31-4B8C-83A1-F6EECF244321}">
                <p14:modId xmlns:p14="http://schemas.microsoft.com/office/powerpoint/2010/main" val="2089421384"/>
              </p:ext>
            </p:extLst>
          </p:nvPr>
        </p:nvGraphicFramePr>
        <p:xfrm>
          <a:off x="1414686" y="1782564"/>
          <a:ext cx="8970108" cy="3604304"/>
        </p:xfrm>
        <a:graphic>
          <a:graphicData uri="http://schemas.openxmlformats.org/drawingml/2006/table">
            <a:tbl>
              <a:tblPr firstRow="1" firstCol="1" bandRow="1">
                <a:tableStyleId>{72833802-FEF1-4C79-8D5D-14CF1EAF98D9}</a:tableStyleId>
              </a:tblPr>
              <a:tblGrid>
                <a:gridCol w="2577123">
                  <a:extLst>
                    <a:ext uri="{9D8B030D-6E8A-4147-A177-3AD203B41FA5}">
                      <a16:colId xmlns:a16="http://schemas.microsoft.com/office/drawing/2014/main" val="19612454"/>
                    </a:ext>
                  </a:extLst>
                </a:gridCol>
                <a:gridCol w="3368431">
                  <a:extLst>
                    <a:ext uri="{9D8B030D-6E8A-4147-A177-3AD203B41FA5}">
                      <a16:colId xmlns:a16="http://schemas.microsoft.com/office/drawing/2014/main" val="349520990"/>
                    </a:ext>
                  </a:extLst>
                </a:gridCol>
                <a:gridCol w="3024554">
                  <a:extLst>
                    <a:ext uri="{9D8B030D-6E8A-4147-A177-3AD203B41FA5}">
                      <a16:colId xmlns:a16="http://schemas.microsoft.com/office/drawing/2014/main" val="3452853691"/>
                    </a:ext>
                  </a:extLst>
                </a:gridCol>
              </a:tblGrid>
              <a:tr h="467083">
                <a:tc>
                  <a:txBody>
                    <a:bodyPr/>
                    <a:lstStyle>
                      <a:lvl1pPr marL="0" algn="l" defTabSz="1229502" rtl="0" eaLnBrk="1" latinLnBrk="0" hangingPunct="1">
                        <a:defRPr sz="2400" b="1" kern="1200">
                          <a:solidFill>
                            <a:schemeClr val="bg1"/>
                          </a:solidFill>
                          <a:latin typeface="Trebuchet MS" panose="020B0603020202020204"/>
                        </a:defRPr>
                      </a:lvl1pPr>
                      <a:lvl2pPr marL="614751" algn="l" defTabSz="1229502" rtl="0" eaLnBrk="1" latinLnBrk="0" hangingPunct="1">
                        <a:defRPr sz="2400" b="1" kern="1200">
                          <a:solidFill>
                            <a:schemeClr val="bg1"/>
                          </a:solidFill>
                          <a:latin typeface="Trebuchet MS" panose="020B0603020202020204"/>
                        </a:defRPr>
                      </a:lvl2pPr>
                      <a:lvl3pPr marL="1229502" algn="l" defTabSz="1229502" rtl="0" eaLnBrk="1" latinLnBrk="0" hangingPunct="1">
                        <a:defRPr sz="2400" b="1" kern="1200">
                          <a:solidFill>
                            <a:schemeClr val="bg1"/>
                          </a:solidFill>
                          <a:latin typeface="Trebuchet MS" panose="020B0603020202020204"/>
                        </a:defRPr>
                      </a:lvl3pPr>
                      <a:lvl4pPr marL="1844253" algn="l" defTabSz="1229502" rtl="0" eaLnBrk="1" latinLnBrk="0" hangingPunct="1">
                        <a:defRPr sz="2400" b="1" kern="1200">
                          <a:solidFill>
                            <a:schemeClr val="bg1"/>
                          </a:solidFill>
                          <a:latin typeface="Trebuchet MS" panose="020B0603020202020204"/>
                        </a:defRPr>
                      </a:lvl4pPr>
                      <a:lvl5pPr marL="2459004" algn="l" defTabSz="1229502" rtl="0" eaLnBrk="1" latinLnBrk="0" hangingPunct="1">
                        <a:defRPr sz="2400" b="1" kern="1200">
                          <a:solidFill>
                            <a:schemeClr val="bg1"/>
                          </a:solidFill>
                          <a:latin typeface="Trebuchet MS" panose="020B0603020202020204"/>
                        </a:defRPr>
                      </a:lvl5pPr>
                      <a:lvl6pPr marL="3073756" algn="l" defTabSz="1229502" rtl="0" eaLnBrk="1" latinLnBrk="0" hangingPunct="1">
                        <a:defRPr sz="2400" b="1" kern="1200">
                          <a:solidFill>
                            <a:schemeClr val="bg1"/>
                          </a:solidFill>
                          <a:latin typeface="Trebuchet MS" panose="020B0603020202020204"/>
                        </a:defRPr>
                      </a:lvl6pPr>
                      <a:lvl7pPr marL="3688507" algn="l" defTabSz="1229502" rtl="0" eaLnBrk="1" latinLnBrk="0" hangingPunct="1">
                        <a:defRPr sz="2400" b="1" kern="1200">
                          <a:solidFill>
                            <a:schemeClr val="bg1"/>
                          </a:solidFill>
                          <a:latin typeface="Trebuchet MS" panose="020B0603020202020204"/>
                        </a:defRPr>
                      </a:lvl7pPr>
                      <a:lvl8pPr marL="4303258" algn="l" defTabSz="1229502" rtl="0" eaLnBrk="1" latinLnBrk="0" hangingPunct="1">
                        <a:defRPr sz="2400" b="1" kern="1200">
                          <a:solidFill>
                            <a:schemeClr val="bg1"/>
                          </a:solidFill>
                          <a:latin typeface="Trebuchet MS" panose="020B0603020202020204"/>
                        </a:defRPr>
                      </a:lvl8pPr>
                      <a:lvl9pPr marL="4918009" algn="l" defTabSz="1229502" rtl="0" eaLnBrk="1" latinLnBrk="0" hangingPunct="1">
                        <a:defRPr sz="2400" b="1" kern="1200">
                          <a:solidFill>
                            <a:schemeClr val="bg1"/>
                          </a:solidFill>
                          <a:latin typeface="Trebuchet MS" panose="020B0603020202020204"/>
                        </a:defRPr>
                      </a:lvl9pPr>
                    </a:lstStyle>
                    <a:p>
                      <a:pPr marL="0" marR="0" algn="l">
                        <a:lnSpc>
                          <a:spcPct val="115000"/>
                        </a:lnSpc>
                        <a:spcBef>
                          <a:spcPts val="0"/>
                        </a:spcBef>
                        <a:spcAft>
                          <a:spcPts val="0"/>
                        </a:spcAft>
                      </a:pPr>
                      <a:r>
                        <a:rPr lang="en-US" sz="1400" dirty="0">
                          <a:effectLst/>
                        </a:rPr>
                        <a:t>Primary data collection method</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b="1" kern="1200">
                          <a:solidFill>
                            <a:schemeClr val="bg1"/>
                          </a:solidFill>
                          <a:latin typeface="Trebuchet MS" panose="020B0603020202020204"/>
                        </a:defRPr>
                      </a:lvl1pPr>
                      <a:lvl2pPr marL="614751" algn="l" defTabSz="1229502" rtl="0" eaLnBrk="1" latinLnBrk="0" hangingPunct="1">
                        <a:defRPr sz="2400" b="1" kern="1200">
                          <a:solidFill>
                            <a:schemeClr val="bg1"/>
                          </a:solidFill>
                          <a:latin typeface="Trebuchet MS" panose="020B0603020202020204"/>
                        </a:defRPr>
                      </a:lvl2pPr>
                      <a:lvl3pPr marL="1229502" algn="l" defTabSz="1229502" rtl="0" eaLnBrk="1" latinLnBrk="0" hangingPunct="1">
                        <a:defRPr sz="2400" b="1" kern="1200">
                          <a:solidFill>
                            <a:schemeClr val="bg1"/>
                          </a:solidFill>
                          <a:latin typeface="Trebuchet MS" panose="020B0603020202020204"/>
                        </a:defRPr>
                      </a:lvl3pPr>
                      <a:lvl4pPr marL="1844253" algn="l" defTabSz="1229502" rtl="0" eaLnBrk="1" latinLnBrk="0" hangingPunct="1">
                        <a:defRPr sz="2400" b="1" kern="1200">
                          <a:solidFill>
                            <a:schemeClr val="bg1"/>
                          </a:solidFill>
                          <a:latin typeface="Trebuchet MS" panose="020B0603020202020204"/>
                        </a:defRPr>
                      </a:lvl4pPr>
                      <a:lvl5pPr marL="2459004" algn="l" defTabSz="1229502" rtl="0" eaLnBrk="1" latinLnBrk="0" hangingPunct="1">
                        <a:defRPr sz="2400" b="1" kern="1200">
                          <a:solidFill>
                            <a:schemeClr val="bg1"/>
                          </a:solidFill>
                          <a:latin typeface="Trebuchet MS" panose="020B0603020202020204"/>
                        </a:defRPr>
                      </a:lvl5pPr>
                      <a:lvl6pPr marL="3073756" algn="l" defTabSz="1229502" rtl="0" eaLnBrk="1" latinLnBrk="0" hangingPunct="1">
                        <a:defRPr sz="2400" b="1" kern="1200">
                          <a:solidFill>
                            <a:schemeClr val="bg1"/>
                          </a:solidFill>
                          <a:latin typeface="Trebuchet MS" panose="020B0603020202020204"/>
                        </a:defRPr>
                      </a:lvl6pPr>
                      <a:lvl7pPr marL="3688507" algn="l" defTabSz="1229502" rtl="0" eaLnBrk="1" latinLnBrk="0" hangingPunct="1">
                        <a:defRPr sz="2400" b="1" kern="1200">
                          <a:solidFill>
                            <a:schemeClr val="bg1"/>
                          </a:solidFill>
                          <a:latin typeface="Trebuchet MS" panose="020B0603020202020204"/>
                        </a:defRPr>
                      </a:lvl7pPr>
                      <a:lvl8pPr marL="4303258" algn="l" defTabSz="1229502" rtl="0" eaLnBrk="1" latinLnBrk="0" hangingPunct="1">
                        <a:defRPr sz="2400" b="1" kern="1200">
                          <a:solidFill>
                            <a:schemeClr val="bg1"/>
                          </a:solidFill>
                          <a:latin typeface="Trebuchet MS" panose="020B0603020202020204"/>
                        </a:defRPr>
                      </a:lvl8pPr>
                      <a:lvl9pPr marL="4918009" algn="l" defTabSz="1229502" rtl="0" eaLnBrk="1" latinLnBrk="0" hangingPunct="1">
                        <a:defRPr sz="2400" b="1" kern="1200">
                          <a:solidFill>
                            <a:schemeClr val="bg1"/>
                          </a:solidFill>
                          <a:latin typeface="Trebuchet MS" panose="020B0603020202020204"/>
                        </a:defRPr>
                      </a:lvl9pPr>
                    </a:lstStyle>
                    <a:p>
                      <a:pPr marL="0" marR="0" algn="ctr">
                        <a:lnSpc>
                          <a:spcPct val="115000"/>
                        </a:lnSpc>
                        <a:spcBef>
                          <a:spcPts val="0"/>
                        </a:spcBef>
                        <a:spcAft>
                          <a:spcPts val="0"/>
                        </a:spcAft>
                      </a:pPr>
                      <a:r>
                        <a:rPr lang="en-US" sz="1400" dirty="0">
                          <a:effectLst/>
                        </a:rPr>
                        <a:t>Target group</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b="1" kern="1200">
                          <a:solidFill>
                            <a:schemeClr val="bg1"/>
                          </a:solidFill>
                          <a:latin typeface="Trebuchet MS" panose="020B0603020202020204"/>
                        </a:defRPr>
                      </a:lvl1pPr>
                      <a:lvl2pPr marL="614751" algn="l" defTabSz="1229502" rtl="0" eaLnBrk="1" latinLnBrk="0" hangingPunct="1">
                        <a:defRPr sz="2400" b="1" kern="1200">
                          <a:solidFill>
                            <a:schemeClr val="bg1"/>
                          </a:solidFill>
                          <a:latin typeface="Trebuchet MS" panose="020B0603020202020204"/>
                        </a:defRPr>
                      </a:lvl2pPr>
                      <a:lvl3pPr marL="1229502" algn="l" defTabSz="1229502" rtl="0" eaLnBrk="1" latinLnBrk="0" hangingPunct="1">
                        <a:defRPr sz="2400" b="1" kern="1200">
                          <a:solidFill>
                            <a:schemeClr val="bg1"/>
                          </a:solidFill>
                          <a:latin typeface="Trebuchet MS" panose="020B0603020202020204"/>
                        </a:defRPr>
                      </a:lvl3pPr>
                      <a:lvl4pPr marL="1844253" algn="l" defTabSz="1229502" rtl="0" eaLnBrk="1" latinLnBrk="0" hangingPunct="1">
                        <a:defRPr sz="2400" b="1" kern="1200">
                          <a:solidFill>
                            <a:schemeClr val="bg1"/>
                          </a:solidFill>
                          <a:latin typeface="Trebuchet MS" panose="020B0603020202020204"/>
                        </a:defRPr>
                      </a:lvl4pPr>
                      <a:lvl5pPr marL="2459004" algn="l" defTabSz="1229502" rtl="0" eaLnBrk="1" latinLnBrk="0" hangingPunct="1">
                        <a:defRPr sz="2400" b="1" kern="1200">
                          <a:solidFill>
                            <a:schemeClr val="bg1"/>
                          </a:solidFill>
                          <a:latin typeface="Trebuchet MS" panose="020B0603020202020204"/>
                        </a:defRPr>
                      </a:lvl5pPr>
                      <a:lvl6pPr marL="3073756" algn="l" defTabSz="1229502" rtl="0" eaLnBrk="1" latinLnBrk="0" hangingPunct="1">
                        <a:defRPr sz="2400" b="1" kern="1200">
                          <a:solidFill>
                            <a:schemeClr val="bg1"/>
                          </a:solidFill>
                          <a:latin typeface="Trebuchet MS" panose="020B0603020202020204"/>
                        </a:defRPr>
                      </a:lvl6pPr>
                      <a:lvl7pPr marL="3688507" algn="l" defTabSz="1229502" rtl="0" eaLnBrk="1" latinLnBrk="0" hangingPunct="1">
                        <a:defRPr sz="2400" b="1" kern="1200">
                          <a:solidFill>
                            <a:schemeClr val="bg1"/>
                          </a:solidFill>
                          <a:latin typeface="Trebuchet MS" panose="020B0603020202020204"/>
                        </a:defRPr>
                      </a:lvl7pPr>
                      <a:lvl8pPr marL="4303258" algn="l" defTabSz="1229502" rtl="0" eaLnBrk="1" latinLnBrk="0" hangingPunct="1">
                        <a:defRPr sz="2400" b="1" kern="1200">
                          <a:solidFill>
                            <a:schemeClr val="bg1"/>
                          </a:solidFill>
                          <a:latin typeface="Trebuchet MS" panose="020B0603020202020204"/>
                        </a:defRPr>
                      </a:lvl8pPr>
                      <a:lvl9pPr marL="4918009" algn="l" defTabSz="1229502" rtl="0" eaLnBrk="1" latinLnBrk="0" hangingPunct="1">
                        <a:defRPr sz="2400" b="1" kern="1200">
                          <a:solidFill>
                            <a:schemeClr val="bg1"/>
                          </a:solidFill>
                          <a:latin typeface="Trebuchet MS" panose="020B0603020202020204"/>
                        </a:defRPr>
                      </a:lvl9pPr>
                    </a:lstStyle>
                    <a:p>
                      <a:pPr marL="0" marR="0" algn="ctr">
                        <a:lnSpc>
                          <a:spcPct val="115000"/>
                        </a:lnSpc>
                        <a:spcBef>
                          <a:spcPts val="0"/>
                        </a:spcBef>
                        <a:spcAft>
                          <a:spcPts val="0"/>
                        </a:spcAft>
                      </a:pPr>
                      <a:r>
                        <a:rPr lang="en-US" sz="1400" dirty="0">
                          <a:effectLst/>
                        </a:rPr>
                        <a:t>Number of respondents</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extLst>
                  <a:ext uri="{0D108BD9-81ED-4DB2-BD59-A6C34878D82A}">
                    <a16:rowId xmlns:a16="http://schemas.microsoft.com/office/drawing/2014/main" val="1221471935"/>
                  </a:ext>
                </a:extLst>
              </a:tr>
              <a:tr h="1012628">
                <a:tc>
                  <a:txBody>
                    <a:bodyPr/>
                    <a:lstStyle>
                      <a:lvl1pPr marL="0" algn="l" defTabSz="1229502" rtl="0" eaLnBrk="1" latinLnBrk="0" hangingPunct="1">
                        <a:defRPr sz="2400" b="1" kern="1200">
                          <a:solidFill>
                            <a:schemeClr val="tx1"/>
                          </a:solidFill>
                          <a:latin typeface="Trebuchet MS" panose="020B0603020202020204"/>
                        </a:defRPr>
                      </a:lvl1pPr>
                      <a:lvl2pPr marL="614751" algn="l" defTabSz="1229502" rtl="0" eaLnBrk="1" latinLnBrk="0" hangingPunct="1">
                        <a:defRPr sz="2400" b="1" kern="1200">
                          <a:solidFill>
                            <a:schemeClr val="tx1"/>
                          </a:solidFill>
                          <a:latin typeface="Trebuchet MS" panose="020B0603020202020204"/>
                        </a:defRPr>
                      </a:lvl2pPr>
                      <a:lvl3pPr marL="1229502" algn="l" defTabSz="1229502" rtl="0" eaLnBrk="1" latinLnBrk="0" hangingPunct="1">
                        <a:defRPr sz="2400" b="1" kern="1200">
                          <a:solidFill>
                            <a:schemeClr val="tx1"/>
                          </a:solidFill>
                          <a:latin typeface="Trebuchet MS" panose="020B0603020202020204"/>
                        </a:defRPr>
                      </a:lvl3pPr>
                      <a:lvl4pPr marL="1844253" algn="l" defTabSz="1229502" rtl="0" eaLnBrk="1" latinLnBrk="0" hangingPunct="1">
                        <a:defRPr sz="2400" b="1" kern="1200">
                          <a:solidFill>
                            <a:schemeClr val="tx1"/>
                          </a:solidFill>
                          <a:latin typeface="Trebuchet MS" panose="020B0603020202020204"/>
                        </a:defRPr>
                      </a:lvl4pPr>
                      <a:lvl5pPr marL="2459004" algn="l" defTabSz="1229502" rtl="0" eaLnBrk="1" latinLnBrk="0" hangingPunct="1">
                        <a:defRPr sz="2400" b="1" kern="1200">
                          <a:solidFill>
                            <a:schemeClr val="tx1"/>
                          </a:solidFill>
                          <a:latin typeface="Trebuchet MS" panose="020B0603020202020204"/>
                        </a:defRPr>
                      </a:lvl5pPr>
                      <a:lvl6pPr marL="3073756" algn="l" defTabSz="1229502" rtl="0" eaLnBrk="1" latinLnBrk="0" hangingPunct="1">
                        <a:defRPr sz="2400" b="1" kern="1200">
                          <a:solidFill>
                            <a:schemeClr val="tx1"/>
                          </a:solidFill>
                          <a:latin typeface="Trebuchet MS" panose="020B0603020202020204"/>
                        </a:defRPr>
                      </a:lvl6pPr>
                      <a:lvl7pPr marL="3688507" algn="l" defTabSz="1229502" rtl="0" eaLnBrk="1" latinLnBrk="0" hangingPunct="1">
                        <a:defRPr sz="2400" b="1" kern="1200">
                          <a:solidFill>
                            <a:schemeClr val="tx1"/>
                          </a:solidFill>
                          <a:latin typeface="Trebuchet MS" panose="020B0603020202020204"/>
                        </a:defRPr>
                      </a:lvl7pPr>
                      <a:lvl8pPr marL="4303258" algn="l" defTabSz="1229502" rtl="0" eaLnBrk="1" latinLnBrk="0" hangingPunct="1">
                        <a:defRPr sz="2400" b="1" kern="1200">
                          <a:solidFill>
                            <a:schemeClr val="tx1"/>
                          </a:solidFill>
                          <a:latin typeface="Trebuchet MS" panose="020B0603020202020204"/>
                        </a:defRPr>
                      </a:lvl8pPr>
                      <a:lvl9pPr marL="4918009" algn="l" defTabSz="1229502" rtl="0" eaLnBrk="1" latinLnBrk="0" hangingPunct="1">
                        <a:defRPr sz="2400" b="1" kern="1200">
                          <a:solidFill>
                            <a:schemeClr val="tx1"/>
                          </a:solidFill>
                          <a:latin typeface="Trebuchet MS" panose="020B0603020202020204"/>
                        </a:defRPr>
                      </a:lvl9pPr>
                    </a:lstStyle>
                    <a:p>
                      <a:pPr marL="0" marR="0" algn="l">
                        <a:lnSpc>
                          <a:spcPct val="115000"/>
                        </a:lnSpc>
                        <a:spcBef>
                          <a:spcPts val="0"/>
                        </a:spcBef>
                        <a:spcAft>
                          <a:spcPts val="0"/>
                        </a:spcAft>
                      </a:pPr>
                      <a:r>
                        <a:rPr lang="en-US" sz="1400" dirty="0">
                          <a:effectLst/>
                        </a:rPr>
                        <a:t>Standardized questionnaire for the treatment group</a:t>
                      </a:r>
                      <a:endParaRPr lang="en-US" sz="1400" b="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0"/>
                        </a:spcAft>
                      </a:pPr>
                      <a:r>
                        <a:rPr lang="en-US" sz="1400" dirty="0">
                          <a:effectLst/>
                        </a:rPr>
                        <a:t>Persons who have completed their participation in the schemes and/ or participants and / or potential participants</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0"/>
                        </a:spcAft>
                      </a:pPr>
                      <a:r>
                        <a:rPr lang="en-US" sz="1600" b="1" dirty="0">
                          <a:solidFill>
                            <a:schemeClr val="tx2">
                              <a:lumMod val="60000"/>
                              <a:lumOff val="40000"/>
                            </a:schemeClr>
                          </a:solidFill>
                          <a:effectLst/>
                        </a:rPr>
                        <a:t>749</a:t>
                      </a:r>
                      <a:endParaRPr lang="en-US" sz="1600" b="1" dirty="0">
                        <a:solidFill>
                          <a:schemeClr val="tx2">
                            <a:lumMod val="60000"/>
                            <a:lumOff val="40000"/>
                          </a:schemeClr>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extLst>
                  <a:ext uri="{0D108BD9-81ED-4DB2-BD59-A6C34878D82A}">
                    <a16:rowId xmlns:a16="http://schemas.microsoft.com/office/drawing/2014/main" val="2044407420"/>
                  </a:ext>
                </a:extLst>
              </a:tr>
              <a:tr h="765048">
                <a:tc>
                  <a:txBody>
                    <a:bodyPr/>
                    <a:lstStyle>
                      <a:lvl1pPr marL="0" algn="l" defTabSz="1229502" rtl="0" eaLnBrk="1" latinLnBrk="0" hangingPunct="1">
                        <a:defRPr sz="2400" b="1" kern="1200">
                          <a:solidFill>
                            <a:schemeClr val="tx1"/>
                          </a:solidFill>
                          <a:latin typeface="Trebuchet MS" panose="020B0603020202020204"/>
                        </a:defRPr>
                      </a:lvl1pPr>
                      <a:lvl2pPr marL="614751" algn="l" defTabSz="1229502" rtl="0" eaLnBrk="1" latinLnBrk="0" hangingPunct="1">
                        <a:defRPr sz="2400" b="1" kern="1200">
                          <a:solidFill>
                            <a:schemeClr val="tx1"/>
                          </a:solidFill>
                          <a:latin typeface="Trebuchet MS" panose="020B0603020202020204"/>
                        </a:defRPr>
                      </a:lvl2pPr>
                      <a:lvl3pPr marL="1229502" algn="l" defTabSz="1229502" rtl="0" eaLnBrk="1" latinLnBrk="0" hangingPunct="1">
                        <a:defRPr sz="2400" b="1" kern="1200">
                          <a:solidFill>
                            <a:schemeClr val="tx1"/>
                          </a:solidFill>
                          <a:latin typeface="Trebuchet MS" panose="020B0603020202020204"/>
                        </a:defRPr>
                      </a:lvl3pPr>
                      <a:lvl4pPr marL="1844253" algn="l" defTabSz="1229502" rtl="0" eaLnBrk="1" latinLnBrk="0" hangingPunct="1">
                        <a:defRPr sz="2400" b="1" kern="1200">
                          <a:solidFill>
                            <a:schemeClr val="tx1"/>
                          </a:solidFill>
                          <a:latin typeface="Trebuchet MS" panose="020B0603020202020204"/>
                        </a:defRPr>
                      </a:lvl4pPr>
                      <a:lvl5pPr marL="2459004" algn="l" defTabSz="1229502" rtl="0" eaLnBrk="1" latinLnBrk="0" hangingPunct="1">
                        <a:defRPr sz="2400" b="1" kern="1200">
                          <a:solidFill>
                            <a:schemeClr val="tx1"/>
                          </a:solidFill>
                          <a:latin typeface="Trebuchet MS" panose="020B0603020202020204"/>
                        </a:defRPr>
                      </a:lvl5pPr>
                      <a:lvl6pPr marL="3073756" algn="l" defTabSz="1229502" rtl="0" eaLnBrk="1" latinLnBrk="0" hangingPunct="1">
                        <a:defRPr sz="2400" b="1" kern="1200">
                          <a:solidFill>
                            <a:schemeClr val="tx1"/>
                          </a:solidFill>
                          <a:latin typeface="Trebuchet MS" panose="020B0603020202020204"/>
                        </a:defRPr>
                      </a:lvl6pPr>
                      <a:lvl7pPr marL="3688507" algn="l" defTabSz="1229502" rtl="0" eaLnBrk="1" latinLnBrk="0" hangingPunct="1">
                        <a:defRPr sz="2400" b="1" kern="1200">
                          <a:solidFill>
                            <a:schemeClr val="tx1"/>
                          </a:solidFill>
                          <a:latin typeface="Trebuchet MS" panose="020B0603020202020204"/>
                        </a:defRPr>
                      </a:lvl7pPr>
                      <a:lvl8pPr marL="4303258" algn="l" defTabSz="1229502" rtl="0" eaLnBrk="1" latinLnBrk="0" hangingPunct="1">
                        <a:defRPr sz="2400" b="1" kern="1200">
                          <a:solidFill>
                            <a:schemeClr val="tx1"/>
                          </a:solidFill>
                          <a:latin typeface="Trebuchet MS" panose="020B0603020202020204"/>
                        </a:defRPr>
                      </a:lvl8pPr>
                      <a:lvl9pPr marL="4918009" algn="l" defTabSz="1229502" rtl="0" eaLnBrk="1" latinLnBrk="0" hangingPunct="1">
                        <a:defRPr sz="2400" b="1" kern="1200">
                          <a:solidFill>
                            <a:schemeClr val="tx1"/>
                          </a:solidFill>
                          <a:latin typeface="Trebuchet MS" panose="020B0603020202020204"/>
                        </a:defRPr>
                      </a:lvl9pPr>
                    </a:lstStyle>
                    <a:p>
                      <a:pPr marL="0" marR="0" algn="l">
                        <a:lnSpc>
                          <a:spcPct val="115000"/>
                        </a:lnSpc>
                        <a:spcBef>
                          <a:spcPts val="0"/>
                        </a:spcBef>
                        <a:spcAft>
                          <a:spcPts val="0"/>
                        </a:spcAft>
                      </a:pPr>
                      <a:r>
                        <a:rPr lang="en-US" sz="1400" dirty="0">
                          <a:effectLst/>
                        </a:rPr>
                        <a:t>Standardized questionnaire </a:t>
                      </a:r>
                      <a:endParaRPr lang="en-US" sz="1400" b="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0"/>
                        </a:spcAft>
                      </a:pPr>
                      <a:r>
                        <a:rPr lang="en-US" sz="1400" dirty="0">
                          <a:effectLst/>
                        </a:rPr>
                        <a:t>Employers</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0"/>
                        </a:spcAft>
                      </a:pPr>
                      <a:r>
                        <a:rPr lang="en-US" sz="1600" b="1" kern="1200" dirty="0">
                          <a:solidFill>
                            <a:schemeClr val="tx2">
                              <a:lumMod val="60000"/>
                              <a:lumOff val="40000"/>
                            </a:schemeClr>
                          </a:solidFill>
                          <a:effectLst/>
                          <a:latin typeface="Trebuchet MS" panose="020B0603020202020204"/>
                          <a:ea typeface="+mn-ea"/>
                          <a:cs typeface="+mn-cs"/>
                        </a:rPr>
                        <a:t>307</a:t>
                      </a:r>
                    </a:p>
                  </a:txBody>
                  <a:tcPr marL="53482" marR="53482" marT="17618" marB="17618" anchor="ctr"/>
                </a:tc>
                <a:extLst>
                  <a:ext uri="{0D108BD9-81ED-4DB2-BD59-A6C34878D82A}">
                    <a16:rowId xmlns:a16="http://schemas.microsoft.com/office/drawing/2014/main" val="3912277574"/>
                  </a:ext>
                </a:extLst>
              </a:tr>
              <a:tr h="1043550">
                <a:tc>
                  <a:txBody>
                    <a:bodyPr/>
                    <a:lstStyle>
                      <a:lvl1pPr marL="0" algn="l" defTabSz="1229502" rtl="0" eaLnBrk="1" latinLnBrk="0" hangingPunct="1">
                        <a:defRPr sz="2400" b="1" kern="1200">
                          <a:solidFill>
                            <a:schemeClr val="tx1"/>
                          </a:solidFill>
                          <a:latin typeface="Trebuchet MS" panose="020B0603020202020204"/>
                        </a:defRPr>
                      </a:lvl1pPr>
                      <a:lvl2pPr marL="614751" algn="l" defTabSz="1229502" rtl="0" eaLnBrk="1" latinLnBrk="0" hangingPunct="1">
                        <a:defRPr sz="2400" b="1" kern="1200">
                          <a:solidFill>
                            <a:schemeClr val="tx1"/>
                          </a:solidFill>
                          <a:latin typeface="Trebuchet MS" panose="020B0603020202020204"/>
                        </a:defRPr>
                      </a:lvl2pPr>
                      <a:lvl3pPr marL="1229502" algn="l" defTabSz="1229502" rtl="0" eaLnBrk="1" latinLnBrk="0" hangingPunct="1">
                        <a:defRPr sz="2400" b="1" kern="1200">
                          <a:solidFill>
                            <a:schemeClr val="tx1"/>
                          </a:solidFill>
                          <a:latin typeface="Trebuchet MS" panose="020B0603020202020204"/>
                        </a:defRPr>
                      </a:lvl3pPr>
                      <a:lvl4pPr marL="1844253" algn="l" defTabSz="1229502" rtl="0" eaLnBrk="1" latinLnBrk="0" hangingPunct="1">
                        <a:defRPr sz="2400" b="1" kern="1200">
                          <a:solidFill>
                            <a:schemeClr val="tx1"/>
                          </a:solidFill>
                          <a:latin typeface="Trebuchet MS" panose="020B0603020202020204"/>
                        </a:defRPr>
                      </a:lvl4pPr>
                      <a:lvl5pPr marL="2459004" algn="l" defTabSz="1229502" rtl="0" eaLnBrk="1" latinLnBrk="0" hangingPunct="1">
                        <a:defRPr sz="2400" b="1" kern="1200">
                          <a:solidFill>
                            <a:schemeClr val="tx1"/>
                          </a:solidFill>
                          <a:latin typeface="Trebuchet MS" panose="020B0603020202020204"/>
                        </a:defRPr>
                      </a:lvl5pPr>
                      <a:lvl6pPr marL="3073756" algn="l" defTabSz="1229502" rtl="0" eaLnBrk="1" latinLnBrk="0" hangingPunct="1">
                        <a:defRPr sz="2400" b="1" kern="1200">
                          <a:solidFill>
                            <a:schemeClr val="tx1"/>
                          </a:solidFill>
                          <a:latin typeface="Trebuchet MS" panose="020B0603020202020204"/>
                        </a:defRPr>
                      </a:lvl6pPr>
                      <a:lvl7pPr marL="3688507" algn="l" defTabSz="1229502" rtl="0" eaLnBrk="1" latinLnBrk="0" hangingPunct="1">
                        <a:defRPr sz="2400" b="1" kern="1200">
                          <a:solidFill>
                            <a:schemeClr val="tx1"/>
                          </a:solidFill>
                          <a:latin typeface="Trebuchet MS" panose="020B0603020202020204"/>
                        </a:defRPr>
                      </a:lvl7pPr>
                      <a:lvl8pPr marL="4303258" algn="l" defTabSz="1229502" rtl="0" eaLnBrk="1" latinLnBrk="0" hangingPunct="1">
                        <a:defRPr sz="2400" b="1" kern="1200">
                          <a:solidFill>
                            <a:schemeClr val="tx1"/>
                          </a:solidFill>
                          <a:latin typeface="Trebuchet MS" panose="020B0603020202020204"/>
                        </a:defRPr>
                      </a:lvl8pPr>
                      <a:lvl9pPr marL="4918009" algn="l" defTabSz="1229502" rtl="0" eaLnBrk="1" latinLnBrk="0" hangingPunct="1">
                        <a:defRPr sz="2400" b="1" kern="1200">
                          <a:solidFill>
                            <a:schemeClr val="tx1"/>
                          </a:solidFill>
                          <a:latin typeface="Trebuchet MS" panose="020B0603020202020204"/>
                        </a:defRPr>
                      </a:lvl9pPr>
                    </a:lstStyle>
                    <a:p>
                      <a:pPr marL="0" marR="0" algn="l">
                        <a:lnSpc>
                          <a:spcPct val="115000"/>
                        </a:lnSpc>
                        <a:spcBef>
                          <a:spcPts val="0"/>
                        </a:spcBef>
                        <a:spcAft>
                          <a:spcPts val="0"/>
                        </a:spcAft>
                      </a:pPr>
                      <a:r>
                        <a:rPr lang="en-US" sz="1400" dirty="0">
                          <a:effectLst/>
                        </a:rPr>
                        <a:t>Standardized questionnaire for control group </a:t>
                      </a:r>
                      <a:endParaRPr lang="en-US" sz="1400" b="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300"/>
                        </a:spcAft>
                      </a:pPr>
                      <a:r>
                        <a:rPr lang="en-US" sz="1400" dirty="0">
                          <a:effectLst/>
                        </a:rPr>
                        <a:t>Young people aged 15-33 who were unemployed in 2012-2018</a:t>
                      </a:r>
                    </a:p>
                  </a:txBody>
                  <a:tcPr marL="53482" marR="53482" marT="17618" marB="17618" anchor="ctr"/>
                </a:tc>
                <a:tc>
                  <a:txBody>
                    <a:bodyPr/>
                    <a:lstStyle>
                      <a:lvl1pPr marL="0" algn="l" defTabSz="1229502" rtl="0" eaLnBrk="1" latinLnBrk="0" hangingPunct="1">
                        <a:defRPr sz="2400" kern="1200">
                          <a:solidFill>
                            <a:schemeClr val="tx1"/>
                          </a:solidFill>
                          <a:latin typeface="Trebuchet MS" panose="020B0603020202020204"/>
                        </a:defRPr>
                      </a:lvl1pPr>
                      <a:lvl2pPr marL="614751" algn="l" defTabSz="1229502" rtl="0" eaLnBrk="1" latinLnBrk="0" hangingPunct="1">
                        <a:defRPr sz="2400" kern="1200">
                          <a:solidFill>
                            <a:schemeClr val="tx1"/>
                          </a:solidFill>
                          <a:latin typeface="Trebuchet MS" panose="020B0603020202020204"/>
                        </a:defRPr>
                      </a:lvl2pPr>
                      <a:lvl3pPr marL="1229502" algn="l" defTabSz="1229502" rtl="0" eaLnBrk="1" latinLnBrk="0" hangingPunct="1">
                        <a:defRPr sz="2400" kern="1200">
                          <a:solidFill>
                            <a:schemeClr val="tx1"/>
                          </a:solidFill>
                          <a:latin typeface="Trebuchet MS" panose="020B0603020202020204"/>
                        </a:defRPr>
                      </a:lvl3pPr>
                      <a:lvl4pPr marL="1844253" algn="l" defTabSz="1229502" rtl="0" eaLnBrk="1" latinLnBrk="0" hangingPunct="1">
                        <a:defRPr sz="2400" kern="1200">
                          <a:solidFill>
                            <a:schemeClr val="tx1"/>
                          </a:solidFill>
                          <a:latin typeface="Trebuchet MS" panose="020B0603020202020204"/>
                        </a:defRPr>
                      </a:lvl4pPr>
                      <a:lvl5pPr marL="2459004" algn="l" defTabSz="1229502" rtl="0" eaLnBrk="1" latinLnBrk="0" hangingPunct="1">
                        <a:defRPr sz="2400" kern="1200">
                          <a:solidFill>
                            <a:schemeClr val="tx1"/>
                          </a:solidFill>
                          <a:latin typeface="Trebuchet MS" panose="020B0603020202020204"/>
                        </a:defRPr>
                      </a:lvl5pPr>
                      <a:lvl6pPr marL="3073756" algn="l" defTabSz="1229502" rtl="0" eaLnBrk="1" latinLnBrk="0" hangingPunct="1">
                        <a:defRPr sz="2400" kern="1200">
                          <a:solidFill>
                            <a:schemeClr val="tx1"/>
                          </a:solidFill>
                          <a:latin typeface="Trebuchet MS" panose="020B0603020202020204"/>
                        </a:defRPr>
                      </a:lvl6pPr>
                      <a:lvl7pPr marL="3688507" algn="l" defTabSz="1229502" rtl="0" eaLnBrk="1" latinLnBrk="0" hangingPunct="1">
                        <a:defRPr sz="2400" kern="1200">
                          <a:solidFill>
                            <a:schemeClr val="tx1"/>
                          </a:solidFill>
                          <a:latin typeface="Trebuchet MS" panose="020B0603020202020204"/>
                        </a:defRPr>
                      </a:lvl7pPr>
                      <a:lvl8pPr marL="4303258" algn="l" defTabSz="1229502" rtl="0" eaLnBrk="1" latinLnBrk="0" hangingPunct="1">
                        <a:defRPr sz="2400" kern="1200">
                          <a:solidFill>
                            <a:schemeClr val="tx1"/>
                          </a:solidFill>
                          <a:latin typeface="Trebuchet MS" panose="020B0603020202020204"/>
                        </a:defRPr>
                      </a:lvl8pPr>
                      <a:lvl9pPr marL="4918009" algn="l" defTabSz="1229502" rtl="0" eaLnBrk="1" latinLnBrk="0" hangingPunct="1">
                        <a:defRPr sz="2400" kern="1200">
                          <a:solidFill>
                            <a:schemeClr val="tx1"/>
                          </a:solidFill>
                          <a:latin typeface="Trebuchet MS" panose="020B0603020202020204"/>
                        </a:defRPr>
                      </a:lvl9pPr>
                    </a:lstStyle>
                    <a:p>
                      <a:pPr marL="0" marR="0" algn="ctr">
                        <a:lnSpc>
                          <a:spcPct val="115000"/>
                        </a:lnSpc>
                        <a:spcBef>
                          <a:spcPts val="0"/>
                        </a:spcBef>
                        <a:spcAft>
                          <a:spcPts val="0"/>
                        </a:spcAft>
                      </a:pPr>
                      <a:r>
                        <a:rPr lang="en-US" sz="1600" b="1" kern="1200" dirty="0">
                          <a:solidFill>
                            <a:schemeClr val="tx2">
                              <a:lumMod val="60000"/>
                              <a:lumOff val="40000"/>
                            </a:schemeClr>
                          </a:solidFill>
                          <a:effectLst/>
                          <a:latin typeface="Trebuchet MS" panose="020B0603020202020204"/>
                          <a:ea typeface="+mn-ea"/>
                          <a:cs typeface="+mn-cs"/>
                        </a:rPr>
                        <a:t>1130</a:t>
                      </a:r>
                      <a:r>
                        <a:rPr lang="en-US" sz="1400" dirty="0">
                          <a:effectLst/>
                        </a:rPr>
                        <a:t> persons with an unemployment duration of at least 30 days in the period 2015-2018 and </a:t>
                      </a:r>
                      <a:endParaRPr lang="bg-BG" sz="1400" dirty="0">
                        <a:effectLst/>
                      </a:endParaRPr>
                    </a:p>
                    <a:p>
                      <a:pPr marL="0" marR="0" algn="ctr">
                        <a:lnSpc>
                          <a:spcPct val="115000"/>
                        </a:lnSpc>
                        <a:spcBef>
                          <a:spcPts val="0"/>
                        </a:spcBef>
                        <a:spcAft>
                          <a:spcPts val="0"/>
                        </a:spcAft>
                      </a:pPr>
                      <a:r>
                        <a:rPr lang="en-US" sz="1600" b="1" kern="1200" dirty="0">
                          <a:solidFill>
                            <a:schemeClr val="tx2">
                              <a:lumMod val="60000"/>
                              <a:lumOff val="40000"/>
                            </a:schemeClr>
                          </a:solidFill>
                          <a:effectLst/>
                          <a:latin typeface="Trebuchet MS" panose="020B0603020202020204"/>
                          <a:ea typeface="+mn-ea"/>
                          <a:cs typeface="+mn-cs"/>
                        </a:rPr>
                        <a:t>340</a:t>
                      </a:r>
                      <a:r>
                        <a:rPr lang="en-US" sz="1400" dirty="0">
                          <a:effectLst/>
                        </a:rPr>
                        <a:t> persons with an unemployment period of less than 30 days</a:t>
                      </a:r>
                      <a:endParaRPr lang="en-US" sz="1400" dirty="0">
                        <a:solidFill>
                          <a:srgbClr val="404040"/>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53482" marR="53482" marT="17618" marB="17618" anchor="ctr"/>
                </a:tc>
                <a:extLst>
                  <a:ext uri="{0D108BD9-81ED-4DB2-BD59-A6C34878D82A}">
                    <a16:rowId xmlns:a16="http://schemas.microsoft.com/office/drawing/2014/main" val="1224085134"/>
                  </a:ext>
                </a:extLst>
              </a:tr>
            </a:tbl>
          </a:graphicData>
        </a:graphic>
      </p:graphicFrame>
      <p:pic>
        <p:nvPicPr>
          <p:cNvPr id="4" name="Picture 3">
            <a:extLst>
              <a:ext uri="{FF2B5EF4-FFF2-40B4-BE49-F238E27FC236}">
                <a16:creationId xmlns:a16="http://schemas.microsoft.com/office/drawing/2014/main" id="{D7AC739D-7D4B-4FFF-A6DA-5D7A66AF3989}"/>
              </a:ext>
            </a:extLst>
          </p:cNvPr>
          <p:cNvPicPr>
            <a:picLocks noChangeAspect="1"/>
          </p:cNvPicPr>
          <p:nvPr/>
        </p:nvPicPr>
        <p:blipFill>
          <a:blip r:embed="rId2"/>
          <a:stretch>
            <a:fillRect/>
          </a:stretch>
        </p:blipFill>
        <p:spPr>
          <a:xfrm>
            <a:off x="9479581" y="6319067"/>
            <a:ext cx="1328911" cy="702446"/>
          </a:xfrm>
          <a:prstGeom prst="rect">
            <a:avLst/>
          </a:prstGeom>
        </p:spPr>
      </p:pic>
      <p:pic>
        <p:nvPicPr>
          <p:cNvPr id="6" name="Picture 5">
            <a:extLst>
              <a:ext uri="{FF2B5EF4-FFF2-40B4-BE49-F238E27FC236}">
                <a16:creationId xmlns:a16="http://schemas.microsoft.com/office/drawing/2014/main" id="{9C0E0E0D-F737-4CA4-B086-37A85452200F}"/>
              </a:ext>
            </a:extLst>
          </p:cNvPr>
          <p:cNvPicPr>
            <a:picLocks noChangeAspect="1"/>
          </p:cNvPicPr>
          <p:nvPr/>
        </p:nvPicPr>
        <p:blipFill>
          <a:blip r:embed="rId3"/>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39094606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5FDED2A-6477-43EF-8318-D86B4E5AA111}"/>
              </a:ext>
            </a:extLst>
          </p:cNvPr>
          <p:cNvSpPr>
            <a:spLocks noGrp="1"/>
          </p:cNvSpPr>
          <p:nvPr>
            <p:ph type="title"/>
          </p:nvPr>
        </p:nvSpPr>
        <p:spPr>
          <a:xfrm>
            <a:off x="34169" y="1638548"/>
            <a:ext cx="12097344" cy="1173067"/>
          </a:xfrm>
          <a:solidFill>
            <a:schemeClr val="accent1">
              <a:lumMod val="20000"/>
              <a:lumOff val="80000"/>
            </a:schemeClr>
          </a:solidFill>
          <a:ln w="57150">
            <a:solidFill>
              <a:schemeClr val="bg1"/>
            </a:solidFill>
          </a:ln>
        </p:spPr>
        <p:txBody>
          <a:bodyPr>
            <a:normAutofit/>
          </a:bodyPr>
          <a:lstStyle/>
          <a:p>
            <a:pPr algn="ctr"/>
            <a:r>
              <a:rPr lang="en-GB" sz="4400" dirty="0"/>
              <a:t>Implementation of measures</a:t>
            </a:r>
          </a:p>
        </p:txBody>
      </p:sp>
      <p:pic>
        <p:nvPicPr>
          <p:cNvPr id="5" name="Picture 4">
            <a:extLst>
              <a:ext uri="{FF2B5EF4-FFF2-40B4-BE49-F238E27FC236}">
                <a16:creationId xmlns:a16="http://schemas.microsoft.com/office/drawing/2014/main" id="{B8D1EE61-0CA5-436F-8896-49D827A24FCD}"/>
              </a:ext>
            </a:extLst>
          </p:cNvPr>
          <p:cNvPicPr>
            <a:picLocks noChangeAspect="1"/>
          </p:cNvPicPr>
          <p:nvPr/>
        </p:nvPicPr>
        <p:blipFill rotWithShape="1">
          <a:blip r:embed="rId2">
            <a:duotone>
              <a:prstClr val="black"/>
              <a:schemeClr val="accent1">
                <a:tint val="45000"/>
                <a:satMod val="400000"/>
              </a:schemeClr>
            </a:duotone>
          </a:blip>
          <a:srcRect b="5179"/>
          <a:stretch/>
        </p:blipFill>
        <p:spPr>
          <a:xfrm>
            <a:off x="6572568" y="3366740"/>
            <a:ext cx="5530416" cy="2731232"/>
          </a:xfrm>
          <a:prstGeom prst="rect">
            <a:avLst/>
          </a:prstGeom>
        </p:spPr>
      </p:pic>
      <p:pic>
        <p:nvPicPr>
          <p:cNvPr id="6" name="Picture 5">
            <a:extLst>
              <a:ext uri="{FF2B5EF4-FFF2-40B4-BE49-F238E27FC236}">
                <a16:creationId xmlns:a16="http://schemas.microsoft.com/office/drawing/2014/main" id="{937F10EA-554A-4246-9A3B-5BDB389C0B9B}"/>
              </a:ext>
            </a:extLst>
          </p:cNvPr>
          <p:cNvPicPr>
            <a:picLocks noChangeAspect="1"/>
          </p:cNvPicPr>
          <p:nvPr/>
        </p:nvPicPr>
        <p:blipFill>
          <a:blip r:embed="rId3"/>
          <a:stretch>
            <a:fillRect/>
          </a:stretch>
        </p:blipFill>
        <p:spPr>
          <a:xfrm>
            <a:off x="9479581" y="6319067"/>
            <a:ext cx="1328911" cy="702446"/>
          </a:xfrm>
          <a:prstGeom prst="rect">
            <a:avLst/>
          </a:prstGeom>
        </p:spPr>
      </p:pic>
      <p:pic>
        <p:nvPicPr>
          <p:cNvPr id="7" name="Picture 6">
            <a:extLst>
              <a:ext uri="{FF2B5EF4-FFF2-40B4-BE49-F238E27FC236}">
                <a16:creationId xmlns:a16="http://schemas.microsoft.com/office/drawing/2014/main" id="{6B419594-3DB3-49A7-A3E6-47BE7FD41C7D}"/>
              </a:ext>
            </a:extLst>
          </p:cNvPr>
          <p:cNvPicPr>
            <a:picLocks noChangeAspect="1"/>
          </p:cNvPicPr>
          <p:nvPr/>
        </p:nvPicPr>
        <p:blipFill>
          <a:blip r:embed="rId4"/>
          <a:stretch>
            <a:fillRect/>
          </a:stretch>
        </p:blipFill>
        <p:spPr>
          <a:xfrm>
            <a:off x="10809733" y="6319068"/>
            <a:ext cx="1380680" cy="702445"/>
          </a:xfrm>
          <a:prstGeom prst="rect">
            <a:avLst/>
          </a:prstGeom>
        </p:spPr>
      </p:pic>
    </p:spTree>
    <p:extLst>
      <p:ext uri="{BB962C8B-B14F-4D97-AF65-F5344CB8AC3E}">
        <p14:creationId xmlns:p14="http://schemas.microsoft.com/office/powerpoint/2010/main" val="1579642887"/>
      </p:ext>
    </p:extLst>
  </p:cSld>
  <p:clrMapOvr>
    <a:masterClrMapping/>
  </p:clrMapOvr>
</p:sld>
</file>

<file path=ppt/theme/theme1.xml><?xml version="1.0" encoding="utf-8"?>
<a:theme xmlns:a="http://schemas.openxmlformats.org/drawingml/2006/main" name="Šablona v03">
  <a:themeElements>
    <a:clrScheme name="NOK">
      <a:dk1>
        <a:srgbClr val="262626"/>
      </a:dk1>
      <a:lt1>
        <a:sysClr val="window" lastClr="FFFFFF"/>
      </a:lt1>
      <a:dk2>
        <a:srgbClr val="1F497D"/>
      </a:dk2>
      <a:lt2>
        <a:srgbClr val="EEECE1"/>
      </a:lt2>
      <a:accent1>
        <a:srgbClr val="17365D"/>
      </a:accent1>
      <a:accent2>
        <a:srgbClr val="548DD4"/>
      </a:accent2>
      <a:accent3>
        <a:srgbClr val="8DB3E2"/>
      </a:accent3>
      <a:accent4>
        <a:srgbClr val="C6D9F0"/>
      </a:accent4>
      <a:accent5>
        <a:srgbClr val="C6D9F0"/>
      </a:accent5>
      <a:accent6>
        <a:srgbClr val="C6D9F0"/>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10.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11.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2.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3.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4.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5.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6.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7.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8.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ppt/theme/themeOverride9.xml><?xml version="1.0" encoding="utf-8"?>
<a:themeOverride xmlns:a="http://schemas.openxmlformats.org/drawingml/2006/main">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Override>
</file>

<file path=docProps/app.xml><?xml version="1.0" encoding="utf-8"?>
<Properties xmlns="http://schemas.openxmlformats.org/officeDocument/2006/extended-properties" xmlns:vt="http://schemas.openxmlformats.org/officeDocument/2006/docPropsVTypes">
  <Template>šablona nok V_04</Template>
  <TotalTime>206</TotalTime>
  <Words>2132</Words>
  <Application>Microsoft Office PowerPoint</Application>
  <PresentationFormat>Custom</PresentationFormat>
  <Paragraphs>261</Paragraphs>
  <Slides>34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34</vt:i4>
      </vt:variant>
    </vt:vector>
  </HeadingPairs>
  <TitlesOfParts>
    <vt:vector size="41" baseType="lpstr">
      <vt:lpstr>Arial</vt:lpstr>
      <vt:lpstr>Calibri</vt:lpstr>
      <vt:lpstr>Symbol</vt:lpstr>
      <vt:lpstr>Trebuchet MS</vt:lpstr>
      <vt:lpstr>Wingdings</vt:lpstr>
      <vt:lpstr>Wingdings 3</vt:lpstr>
      <vt:lpstr>Šablona v03</vt:lpstr>
      <vt:lpstr>  Evaluation of Labour Market Measures under the Youth Employment Initiative: Evidence from Bulgaria</vt:lpstr>
      <vt:lpstr>CONTENT OF THE PRESENTATION </vt:lpstr>
      <vt:lpstr>PowerPoint Presentation</vt:lpstr>
      <vt:lpstr>PowerPoint Presentation</vt:lpstr>
      <vt:lpstr>YOUTH UNEMPLOYMENT </vt:lpstr>
      <vt:lpstr>GENERAL INFORMATION ABOUT THE EVALUATION</vt:lpstr>
      <vt:lpstr>METHODS AND TOOLS, DATA USED</vt:lpstr>
      <vt:lpstr>QUANTITATIVE SURVEYS</vt:lpstr>
      <vt:lpstr>Implementation of measures</vt:lpstr>
      <vt:lpstr>PARTICIPANTS IN THE YEI MEASURES, 2015 – 2018 </vt:lpstr>
      <vt:lpstr>PROFILE OF PARTICIPANTS IN YEI MEASURES</vt:lpstr>
      <vt:lpstr>PROFILE OF PARTICIPANTS IN YEI MEASURES</vt:lpstr>
      <vt:lpstr>INTENDED AND IMPLEMENTED YEI MEASURES </vt:lpstr>
      <vt:lpstr>SHARE OF PARTICIPANTS BY TYPES OF ACTIVITIES</vt:lpstr>
      <vt:lpstr>ACQUIRED KNOWLEDGE / SKILLS FROM THE YOUNG PARTICIPANTS</vt:lpstr>
      <vt:lpstr>SATISFACTION WITH PARTICIPATION IN THE YEI MEASURES</vt:lpstr>
      <vt:lpstr>EMPLOYERS' OPINIONS</vt:lpstr>
      <vt:lpstr>REASONS FOR NOT HIRING YOUNG PEOPLE WHO HAVE BEEN HIRED UNDER THE PROGRAM</vt:lpstr>
      <vt:lpstr>Degree of achievement of indicators, efficiency, gross effects and net impact</vt:lpstr>
      <vt:lpstr>MORE AND MORE YOUNG PEOPLE INVOLVED AND HIGHER PARTICIPATION OF TARGET GROUPS</vt:lpstr>
      <vt:lpstr>SIGNIFICANT RESULTS HAVE BEEN ACHIEVED WITH RELATIVELY SMALL FUNDS</vt:lpstr>
      <vt:lpstr>SIGNIFICANT RESULTS HAVE BEEN ACHIEVED WITH RELATIVELY SMALL FUNDS</vt:lpstr>
      <vt:lpstr>GROSS EFFECTS</vt:lpstr>
      <vt:lpstr>NET IMPACT</vt:lpstr>
      <vt:lpstr>NET IMPACT AT THE MACROECONOMIC LEVEL</vt:lpstr>
      <vt:lpstr>Implementation challenges and recommendations</vt:lpstr>
      <vt:lpstr>CHALLENGES TO FORMULATING / UPDATING MEASURES</vt:lpstr>
      <vt:lpstr>CHALLENGES TO FORMULATING / UPDATING MEASURES</vt:lpstr>
      <vt:lpstr>CHALLENGES TO FORMULATING/ UPDATING MEASures</vt:lpstr>
      <vt:lpstr>Educational imbalances and the problem of quality of knowledge and skills</vt:lpstr>
      <vt:lpstr>EDUCATIONAL IMBALANCES AND THE PROBLEM OF QUALITY OF KNOWLEDGE AND SKILLS</vt:lpstr>
      <vt:lpstr>INEQUALITY IN PAYMENT AND LABOR MOBILITY</vt:lpstr>
      <vt:lpstr>INEQUALITY IN PAYMENT AND LABOR MOBILITY</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Václav Zemek</dc:creator>
  <cp:lastModifiedBy>Global Metrics Ltd. Social and Market Research</cp:lastModifiedBy>
  <cp:revision>35</cp:revision>
  <dcterms:created xsi:type="dcterms:W3CDTF">2016-10-27T13:52:08Z</dcterms:created>
  <dcterms:modified xsi:type="dcterms:W3CDTF">2019-10-04T13:37:52Z</dcterms:modified>
</cp:coreProperties>
</file>